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80" r:id="rId4"/>
    <p:sldId id="281" r:id="rId5"/>
    <p:sldId id="273" r:id="rId6"/>
    <p:sldId id="282" r:id="rId7"/>
    <p:sldId id="267" r:id="rId8"/>
    <p:sldId id="283" r:id="rId9"/>
    <p:sldId id="274" r:id="rId10"/>
    <p:sldId id="284" r:id="rId11"/>
    <p:sldId id="260" r:id="rId12"/>
    <p:sldId id="265" r:id="rId13"/>
    <p:sldId id="275" r:id="rId14"/>
    <p:sldId id="261" r:id="rId15"/>
    <p:sldId id="269" r:id="rId16"/>
    <p:sldId id="288" r:id="rId17"/>
    <p:sldId id="264" r:id="rId18"/>
    <p:sldId id="262" r:id="rId19"/>
    <p:sldId id="289" r:id="rId20"/>
    <p:sldId id="291" r:id="rId21"/>
    <p:sldId id="263" r:id="rId22"/>
    <p:sldId id="290" r:id="rId23"/>
    <p:sldId id="279" r:id="rId24"/>
    <p:sldId id="258" r:id="rId25"/>
  </p:sldIdLst>
  <p:sldSz cx="12192000" cy="6858000"/>
  <p:notesSz cx="6858000" cy="9144000"/>
  <p:embeddedFontLst>
    <p:embeddedFont>
      <p:font typeface="나눔바른고딕" panose="020B0600000101010101" charset="-127"/>
      <p:regular r:id="rId27"/>
    </p:embeddedFont>
    <p:embeddedFont>
      <p:font typeface="나눔스퀘어 네오 Bold" panose="020B0600000101010101" charset="-127"/>
      <p:bold r:id="rId28"/>
    </p:embeddedFont>
    <p:embeddedFont>
      <p:font typeface="Abadi" panose="020B0604020104020204" pitchFamily="34" charset="0"/>
      <p:regular r:id="rId29"/>
    </p:embeddedFont>
    <p:embeddedFont>
      <p:font typeface="Cambria Math" panose="02040503050406030204" pitchFamily="18" charset="0"/>
      <p:regular r:id="rId30"/>
    </p:embeddedFont>
    <p:embeddedFont>
      <p:font typeface="Leelawadee UI" panose="020B0502040204020203" pitchFamily="34" charset="-34"/>
      <p:regular r:id="rId31"/>
      <p:bold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89A9"/>
    <a:srgbClr val="016F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77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91284-FC09-41F5-93C1-DB08723E1F19}" type="datetimeFigureOut">
              <a:rPr lang="ko-KR" altLang="en-US" smtClean="0"/>
              <a:t>2024-09-12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25BA57-2592-4854-9EB3-75B012E6C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845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9DDBA4C-96CA-4483-9759-A49A443AED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6096000" cy="6858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987D1B-22B2-40BF-BF6F-BC87DBB01083}"/>
              </a:ext>
            </a:extLst>
          </p:cNvPr>
          <p:cNvSpPr txBox="1"/>
          <p:nvPr userDrawn="1"/>
        </p:nvSpPr>
        <p:spPr>
          <a:xfrm>
            <a:off x="0" y="5934670"/>
            <a:ext cx="1908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16F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PART</a:t>
            </a:r>
            <a:r>
              <a:rPr lang="ko-KR" altLang="en-US" b="1" dirty="0">
                <a:solidFill>
                  <a:srgbClr val="016F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379A4-10D0-42C4-B71E-317A4DFE0CF8}"/>
              </a:ext>
            </a:extLst>
          </p:cNvPr>
          <p:cNvSpPr txBox="1"/>
          <p:nvPr userDrawn="1"/>
        </p:nvSpPr>
        <p:spPr>
          <a:xfrm>
            <a:off x="851377" y="448531"/>
            <a:ext cx="1711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j-lt"/>
                <a:ea typeface="나눔스퀘어OTF Bold" panose="020B0600000101010101" pitchFamily="34" charset="-127"/>
              </a:rPr>
              <a:t>CHAPTER</a:t>
            </a:r>
            <a:endParaRPr lang="ko-KR" altLang="en-US" sz="2400" b="1" dirty="0">
              <a:latin typeface="+mj-lt"/>
              <a:ea typeface="나눔스퀘어OTF Bold" panose="020B0600000101010101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0CF589D-1541-4F72-B6D1-948D1F946A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9348" y="3428999"/>
            <a:ext cx="4153480" cy="2210108"/>
          </a:xfrm>
          <a:prstGeom prst="rect">
            <a:avLst/>
          </a:prstGeom>
        </p:spPr>
      </p:pic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79D0CCDB-9F41-4C7A-ADB8-086144198EF1}"/>
              </a:ext>
            </a:extLst>
          </p:cNvPr>
          <p:cNvSpPr/>
          <p:nvPr userDrawn="1"/>
        </p:nvSpPr>
        <p:spPr>
          <a:xfrm>
            <a:off x="559181" y="1376046"/>
            <a:ext cx="584392" cy="446887"/>
          </a:xfrm>
          <a:prstGeom prst="parallelogram">
            <a:avLst>
              <a:gd name="adj" fmla="val 80814"/>
            </a:avLst>
          </a:prstGeom>
          <a:solidFill>
            <a:srgbClr val="0089A9"/>
          </a:solidFill>
          <a:ln>
            <a:solidFill>
              <a:srgbClr val="0089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1CC1556C-CA66-4E6F-B6E0-B1E46761B2B6}"/>
              </a:ext>
            </a:extLst>
          </p:cNvPr>
          <p:cNvSpPr/>
          <p:nvPr userDrawn="1"/>
        </p:nvSpPr>
        <p:spPr>
          <a:xfrm flipV="1">
            <a:off x="559181" y="910196"/>
            <a:ext cx="584392" cy="446887"/>
          </a:xfrm>
          <a:prstGeom prst="parallelogram">
            <a:avLst>
              <a:gd name="adj" fmla="val 8081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B3A717D6-9809-40A3-B694-A4482AC315A7}"/>
              </a:ext>
            </a:extLst>
          </p:cNvPr>
          <p:cNvCxnSpPr>
            <a:cxnSpLocks/>
          </p:cNvCxnSpPr>
          <p:nvPr userDrawn="1"/>
        </p:nvCxnSpPr>
        <p:spPr>
          <a:xfrm>
            <a:off x="1143573" y="1925052"/>
            <a:ext cx="1248993" cy="0"/>
          </a:xfrm>
          <a:prstGeom prst="line">
            <a:avLst/>
          </a:prstGeom>
          <a:ln w="19050">
            <a:solidFill>
              <a:srgbClr val="0089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804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538327-50DC-4186-8893-F7D5F48B1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54A6FA-6FF9-40C0-BD37-DA8BF00C1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FC3161-7FB9-4147-96F7-24D3071C8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8A0164-F78C-47CE-A809-B3CE6BB9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11638E-9711-4073-9454-39D61C1F0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868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3C16B3-2219-4227-860A-BF2EA4AD58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5F9516-083F-4B6F-9D04-DBC67EE4C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FACA75-A030-464E-BE58-F57872D6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C4C2BF-EA8E-4B02-8406-E6F908708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379F55-B86B-49E4-93E6-2C84AAEEE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92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168ECC9-0BC3-482C-B409-C4835C9093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6492874"/>
            <a:ext cx="12191999" cy="365126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392177-4529-4796-88CF-3400A301C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6368" y="6492875"/>
            <a:ext cx="51793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BE64200-0CF3-49D9-A618-2AAB6BBC6403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477D6AF-B5D5-49F5-9E87-4255339B7B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12191999" cy="10244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45BE36B-7D42-4256-86CD-64954D5344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24054" y="75626"/>
            <a:ext cx="964628" cy="89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726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37B6849-ECAE-45F6-AC1E-42EC90D9DC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97627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B761356-590D-4CB5-A763-469E12BD69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" y="5881722"/>
            <a:ext cx="12191999" cy="97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48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D00685-1DBA-40DC-9245-32CF35B57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E8189B-DA4E-4D78-928A-08654168D5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27735-842F-4BE4-99AF-6EA779A210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771C9D-18B9-499A-8505-56FC5E5ED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D61BDC-93FB-494E-9E8D-DFF3286F1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207590-9CA4-4DD1-955F-DDC0CDD5F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168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BAC12B-BA77-4EB0-AF43-12ED9514A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B423E1-2AC5-4A89-B1FB-422B8AE688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780376-350D-467F-AEB0-A3ADC2D0D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476C37-3D5D-4357-8293-B1537B36D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9B9538A-8795-474D-A93F-14B412DE7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663EC3-3604-4A3C-90FD-646893C5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4B4C65-9275-4F9B-BDCA-04799FEAF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690B499-C7B3-4015-8159-844F88EC3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768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2ABE4-A6BE-48CA-85C6-CCC25AFD2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385458-FD8C-40CD-A4CB-BAB1E57B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5513D7A-7FCB-4523-B2E1-D0F914C04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FC01D0-0F19-4F32-A47C-4A17ECCD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772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90F1E5D-CF22-4CE2-AEC9-65457487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6CEA0B-12B8-456E-BA57-B1E074A6A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0B0934-DE13-45F8-8CA8-E71015241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733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3E0C7-A8F7-492A-92EE-0B5912665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F658AD-0D0C-4D34-93AA-8493A9C05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399BB8-6DD9-4CA7-BE1E-D2C9BAA4A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360AAB-5B83-4C2A-9C1F-13E864F0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862F5F-082D-425B-AC8A-05E6007D1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8AE91C-9A7D-455A-8B9F-8AA4C95DE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368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C4CA0-AC7C-4BE1-86D8-DC38F2BD0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9531C30-C2E8-4DE6-84A0-AF45B0496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833C9-1EB1-4B04-AC2F-C4189FC3C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BA5257-3757-40B8-952E-9E5BB3850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B4816E-BDCC-4A0A-B28E-577E98483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C3D6C2-FE03-4E2C-AA2B-6F105CBB0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98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E15A7D8-6BAF-4D32-B7D7-4F943578E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A16CF6-2B11-40C1-852B-789F55FC2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CC9C29-F35C-4EF0-86F4-5E16A7D9CD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D4BE2C-4665-43DF-B851-0899DF72FF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092D53-F4AD-4A7A-A774-27C19DA020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64200-0CF3-49D9-A618-2AAB6BBC64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195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1E9FCA-501C-424D-87B0-FB6EBFDB6079}"/>
              </a:ext>
            </a:extLst>
          </p:cNvPr>
          <p:cNvSpPr txBox="1"/>
          <p:nvPr/>
        </p:nvSpPr>
        <p:spPr>
          <a:xfrm>
            <a:off x="1251285" y="832813"/>
            <a:ext cx="12114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solidFill>
                  <a:srgbClr val="0089A9"/>
                </a:solidFill>
                <a:latin typeface="Leelawadee UI" panose="020B0502040204020203" pitchFamily="34" charset="-34"/>
                <a:ea typeface="나눔스퀘어OTF Bold" panose="020B0600000101010101" pitchFamily="34" charset="-127"/>
                <a:cs typeface="Leelawadee UI" panose="020B0502040204020203" pitchFamily="34" charset="-34"/>
              </a:rPr>
              <a:t>08</a:t>
            </a:r>
            <a:endParaRPr lang="ko-KR" altLang="en-US" sz="6600" b="1" dirty="0">
              <a:solidFill>
                <a:srgbClr val="0089A9"/>
              </a:solidFill>
              <a:latin typeface="Leelawadee UI" panose="020B0502040204020203" pitchFamily="34" charset="-34"/>
              <a:ea typeface="나눔스퀘어OTF Bold" panose="020B0600000101010101" pitchFamily="34" charset="-127"/>
              <a:cs typeface="Leelawadee UI" panose="020B0502040204020203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38639A-77F1-49C9-9226-67EF6C0DA42F}"/>
              </a:ext>
            </a:extLst>
          </p:cNvPr>
          <p:cNvSpPr txBox="1"/>
          <p:nvPr/>
        </p:nvSpPr>
        <p:spPr>
          <a:xfrm>
            <a:off x="1766922" y="5887045"/>
            <a:ext cx="13527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02</a:t>
            </a:r>
            <a:endParaRPr lang="ko-KR" altLang="en-US" sz="54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CC0006-DACD-4385-AD8D-7884E26B956B}"/>
              </a:ext>
            </a:extLst>
          </p:cNvPr>
          <p:cNvSpPr txBox="1"/>
          <p:nvPr/>
        </p:nvSpPr>
        <p:spPr>
          <a:xfrm>
            <a:off x="962524" y="1940809"/>
            <a:ext cx="4547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b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</a:t>
            </a:r>
            <a:endParaRPr lang="ko-KR" altLang="en-US" sz="3600" b="1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59E48F-B30A-4F50-89C2-436585440F03}"/>
              </a:ext>
            </a:extLst>
          </p:cNvPr>
          <p:cNvSpPr txBox="1"/>
          <p:nvPr/>
        </p:nvSpPr>
        <p:spPr>
          <a:xfrm>
            <a:off x="962525" y="2587140"/>
            <a:ext cx="3162589" cy="248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개미 전사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바닥 공사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효율적인 화폐 구성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22897A-163C-4172-985A-086DE4FEFC4D}"/>
              </a:ext>
            </a:extLst>
          </p:cNvPr>
          <p:cNvSpPr txBox="1"/>
          <p:nvPr/>
        </p:nvSpPr>
        <p:spPr>
          <a:xfrm>
            <a:off x="7713960" y="5934670"/>
            <a:ext cx="32588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발표자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: 20204387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임영선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endParaRPr lang="ko-KR" altLang="en-US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1789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E0351F-C6A4-5AA4-EADA-D0BA15D307F6}"/>
              </a:ext>
            </a:extLst>
          </p:cNvPr>
          <p:cNvSpPr txBox="1"/>
          <p:nvPr/>
        </p:nvSpPr>
        <p:spPr>
          <a:xfrm>
            <a:off x="473062" y="1314420"/>
            <a:ext cx="356439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8-4.py </a:t>
            </a:r>
            <a:r>
              <a:rPr lang="ko-KR" altLang="en-US" sz="1500" b="1" dirty="0">
                <a:solidFill>
                  <a:srgbClr val="016F87"/>
                </a:solidFill>
              </a:rPr>
              <a:t>피보나치 수열 소스코드</a:t>
            </a:r>
            <a:r>
              <a:rPr lang="en-US" altLang="ko-KR" sz="1500" b="1" dirty="0">
                <a:solidFill>
                  <a:srgbClr val="016F87"/>
                </a:solidFill>
              </a:rPr>
              <a:t>(</a:t>
            </a:r>
            <a:r>
              <a:rPr lang="ko-KR" altLang="en-US" sz="1500" b="1" dirty="0">
                <a:solidFill>
                  <a:srgbClr val="016F87"/>
                </a:solidFill>
              </a:rPr>
              <a:t>반복적</a:t>
            </a:r>
            <a:r>
              <a:rPr lang="en-US" altLang="ko-KR" sz="1500" b="1" dirty="0">
                <a:solidFill>
                  <a:srgbClr val="016F87"/>
                </a:solidFill>
              </a:rPr>
              <a:t>)</a:t>
            </a:r>
            <a:endParaRPr lang="ko-KR" altLang="en-US" sz="1500" b="1" dirty="0">
              <a:solidFill>
                <a:srgbClr val="016F87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01288DD-5A82-767A-C2C6-146F4C094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062" y="1719728"/>
            <a:ext cx="5458699" cy="23067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392F434-FF48-907F-94A1-0AAF5E11C8C0}"/>
              </a:ext>
            </a:extLst>
          </p:cNvPr>
          <p:cNvSpPr txBox="1"/>
          <p:nvPr/>
        </p:nvSpPr>
        <p:spPr>
          <a:xfrm>
            <a:off x="0" y="4108611"/>
            <a:ext cx="6096000" cy="199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탑다운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)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방식은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하향식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’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보텀업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방식은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상향식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’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프로그래밍의 전형적인 형태는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보텀업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방식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보텀업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방식에서 사용되는 결과 저장용 리스트는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‘DP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테이블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’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:a16="http://schemas.microsoft.com/office/drawing/2014/main" id="{318E2F1F-D5DF-465F-59D5-5542DA8C216C}"/>
              </a:ext>
            </a:extLst>
          </p:cNvPr>
          <p:cNvSpPr/>
          <p:nvPr/>
        </p:nvSpPr>
        <p:spPr>
          <a:xfrm>
            <a:off x="938948" y="3471097"/>
            <a:ext cx="1847210" cy="190571"/>
          </a:xfrm>
          <a:prstGeom prst="frame">
            <a:avLst/>
          </a:prstGeom>
          <a:solidFill>
            <a:schemeClr val="accent2">
              <a:lumMod val="75000"/>
            </a:schemeClr>
          </a:solidFill>
          <a:ln w="127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E0F84B-489F-C4C6-3971-6FD2CCB5A643}"/>
              </a:ext>
            </a:extLst>
          </p:cNvPr>
          <p:cNvSpPr txBox="1"/>
          <p:nvPr/>
        </p:nvSpPr>
        <p:spPr>
          <a:xfrm>
            <a:off x="5696805" y="3097693"/>
            <a:ext cx="4846412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반복문이 진행됨에 따라 작은 부분 문제부터 큰 문제까지 차례로 해결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4246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6920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2. 1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3" name="순서도: 수행의 시작/종료 2">
            <a:extLst>
              <a:ext uri="{FF2B5EF4-FFF2-40B4-BE49-F238E27FC236}">
                <a16:creationId xmlns:a16="http://schemas.microsoft.com/office/drawing/2014/main" id="{C0354335-B41B-B3A7-596D-7EF47FA59031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A31C5-3871-F079-C1DE-EEC4F29A31D4}"/>
              </a:ext>
            </a:extLst>
          </p:cNvPr>
          <p:cNvSpPr txBox="1"/>
          <p:nvPr/>
        </p:nvSpPr>
        <p:spPr>
          <a:xfrm>
            <a:off x="784415" y="1618419"/>
            <a:ext cx="7750923" cy="3473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정수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주어질 때 정수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 사용할 수 있는 연산은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</a:t>
            </a:r>
            <a:r>
              <a:rPr lang="ko-KR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나누어 떨어지면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나눔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Ⓑ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으로 나누어 떨어지면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으로 나눔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Ⓒ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나누어 떨어지면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나눔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	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ⓓ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정수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 주어졌을 때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연산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개를 적절히 사용해서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만들려고 함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.</a:t>
            </a: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연산을 사용하는 횟수의 최솟값을 출력할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094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6920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2. 1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12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4975B81-E597-AD3F-53AA-C4947C497FB4}"/>
              </a:ext>
            </a:extLst>
          </p:cNvPr>
          <p:cNvGrpSpPr/>
          <p:nvPr/>
        </p:nvGrpSpPr>
        <p:grpSpPr>
          <a:xfrm>
            <a:off x="5672704" y="1142080"/>
            <a:ext cx="6192629" cy="2697817"/>
            <a:chOff x="3448461" y="1575205"/>
            <a:chExt cx="6987610" cy="3133985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706E79C2-5862-506B-2942-A416D1D80830}"/>
                </a:ext>
              </a:extLst>
            </p:cNvPr>
            <p:cNvSpPr/>
            <p:nvPr/>
          </p:nvSpPr>
          <p:spPr>
            <a:xfrm>
              <a:off x="4169311" y="290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f(5)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BFCCBB8-2349-DCAB-51C3-96AFF0506A18}"/>
                </a:ext>
              </a:extLst>
            </p:cNvPr>
            <p:cNvSpPr/>
            <p:nvPr/>
          </p:nvSpPr>
          <p:spPr>
            <a:xfrm>
              <a:off x="344846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f(4)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57497EC-7883-0286-87F7-B95C15BD91A1}"/>
                </a:ext>
              </a:extLst>
            </p:cNvPr>
            <p:cNvSpPr/>
            <p:nvPr/>
          </p:nvSpPr>
          <p:spPr>
            <a:xfrm>
              <a:off x="488931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3BDD55C7-DD0B-B705-7916-C8D9C249C7E4}"/>
                </a:ext>
              </a:extLst>
            </p:cNvPr>
            <p:cNvCxnSpPr>
              <a:stCxn id="12" idx="3"/>
              <a:endCxn id="13" idx="0"/>
            </p:cNvCxnSpPr>
            <p:nvPr/>
          </p:nvCxnSpPr>
          <p:spPr>
            <a:xfrm flipH="1">
              <a:off x="3808461" y="3523748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6E072FC1-8FDD-F3EA-5A11-0BAB581563B5}"/>
                </a:ext>
              </a:extLst>
            </p:cNvPr>
            <p:cNvCxnSpPr>
              <a:stCxn id="12" idx="5"/>
              <a:endCxn id="14" idx="0"/>
            </p:cNvCxnSpPr>
            <p:nvPr/>
          </p:nvCxnSpPr>
          <p:spPr>
            <a:xfrm>
              <a:off x="4783869" y="3523748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37A3FD87-6267-56AF-4C61-2FC64B738F20}"/>
                </a:ext>
              </a:extLst>
            </p:cNvPr>
            <p:cNvSpPr/>
            <p:nvPr/>
          </p:nvSpPr>
          <p:spPr>
            <a:xfrm>
              <a:off x="6582691" y="290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f(3)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EB86A0EA-DC31-36AD-7216-4EB324032D93}"/>
                </a:ext>
              </a:extLst>
            </p:cNvPr>
            <p:cNvSpPr/>
            <p:nvPr/>
          </p:nvSpPr>
          <p:spPr>
            <a:xfrm>
              <a:off x="586184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93A3E73-C3D8-9503-896A-7232D13BCB5E}"/>
                </a:ext>
              </a:extLst>
            </p:cNvPr>
            <p:cNvSpPr/>
            <p:nvPr/>
          </p:nvSpPr>
          <p:spPr>
            <a:xfrm>
              <a:off x="730269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8B703457-FBA9-9979-0806-5C901C533414}"/>
                </a:ext>
              </a:extLst>
            </p:cNvPr>
            <p:cNvCxnSpPr>
              <a:stCxn id="17" idx="3"/>
              <a:endCxn id="18" idx="0"/>
            </p:cNvCxnSpPr>
            <p:nvPr/>
          </p:nvCxnSpPr>
          <p:spPr>
            <a:xfrm flipH="1">
              <a:off x="6221841" y="3523748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75F32370-9C6B-FDD5-6CEE-60BCD41D9E31}"/>
                </a:ext>
              </a:extLst>
            </p:cNvPr>
            <p:cNvCxnSpPr>
              <a:stCxn id="17" idx="5"/>
              <a:endCxn id="19" idx="0"/>
            </p:cNvCxnSpPr>
            <p:nvPr/>
          </p:nvCxnSpPr>
          <p:spPr>
            <a:xfrm>
              <a:off x="7197249" y="3523748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4FBB22AA-C0D1-5791-B17D-D54C605C3D40}"/>
                </a:ext>
              </a:extLst>
            </p:cNvPr>
            <p:cNvSpPr/>
            <p:nvPr/>
          </p:nvSpPr>
          <p:spPr>
            <a:xfrm>
              <a:off x="8996071" y="290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154601A9-A614-B5F4-92BD-1CB671B38A60}"/>
                </a:ext>
              </a:extLst>
            </p:cNvPr>
            <p:cNvSpPr/>
            <p:nvPr/>
          </p:nvSpPr>
          <p:spPr>
            <a:xfrm>
              <a:off x="827522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0666950B-270B-7F01-12BC-86E469CA105B}"/>
                </a:ext>
              </a:extLst>
            </p:cNvPr>
            <p:cNvSpPr/>
            <p:nvPr/>
          </p:nvSpPr>
          <p:spPr>
            <a:xfrm>
              <a:off x="9716071" y="3989190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B246F487-33CE-6278-C562-2C4B5631C0A1}"/>
                </a:ext>
              </a:extLst>
            </p:cNvPr>
            <p:cNvCxnSpPr>
              <a:stCxn id="22" idx="3"/>
              <a:endCxn id="23" idx="0"/>
            </p:cNvCxnSpPr>
            <p:nvPr/>
          </p:nvCxnSpPr>
          <p:spPr>
            <a:xfrm flipH="1">
              <a:off x="8635221" y="3523748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B641A5FB-1238-7A4F-ABCE-9D2B07DF3B23}"/>
                </a:ext>
              </a:extLst>
            </p:cNvPr>
            <p:cNvCxnSpPr>
              <a:stCxn id="22" idx="5"/>
              <a:endCxn id="24" idx="0"/>
            </p:cNvCxnSpPr>
            <p:nvPr/>
          </p:nvCxnSpPr>
          <p:spPr>
            <a:xfrm>
              <a:off x="9610629" y="3523748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2ED7ABAE-7633-20E9-0287-8AEEA1CA8BE1}"/>
                </a:ext>
              </a:extLst>
            </p:cNvPr>
            <p:cNvSpPr/>
            <p:nvPr/>
          </p:nvSpPr>
          <p:spPr>
            <a:xfrm>
              <a:off x="6582691" y="1575205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f(6)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5EF15721-C216-9937-4FCF-084565DAF4F9}"/>
                </a:ext>
              </a:extLst>
            </p:cNvPr>
            <p:cNvCxnSpPr>
              <a:stCxn id="17" idx="0"/>
            </p:cNvCxnSpPr>
            <p:nvPr/>
          </p:nvCxnSpPr>
          <p:spPr>
            <a:xfrm flipH="1" flipV="1">
              <a:off x="6941841" y="2295205"/>
              <a:ext cx="850" cy="613985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F267C3F3-C100-CC38-B12C-09A52B18F47A}"/>
                </a:ext>
              </a:extLst>
            </p:cNvPr>
            <p:cNvCxnSpPr>
              <a:endCxn id="12" idx="0"/>
            </p:cNvCxnSpPr>
            <p:nvPr/>
          </p:nvCxnSpPr>
          <p:spPr>
            <a:xfrm flipH="1">
              <a:off x="4529311" y="2055866"/>
              <a:ext cx="2052530" cy="853324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CBBD8DF2-1501-CEC4-4B60-086CC6696669}"/>
                </a:ext>
              </a:extLst>
            </p:cNvPr>
            <p:cNvCxnSpPr>
              <a:endCxn id="22" idx="0"/>
            </p:cNvCxnSpPr>
            <p:nvPr/>
          </p:nvCxnSpPr>
          <p:spPr>
            <a:xfrm>
              <a:off x="7302691" y="2055866"/>
              <a:ext cx="2053380" cy="853324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2FF75C9-A7DC-78C6-EF82-E0724EB48BF9}"/>
              </a:ext>
            </a:extLst>
          </p:cNvPr>
          <p:cNvSpPr txBox="1"/>
          <p:nvPr/>
        </p:nvSpPr>
        <p:spPr>
          <a:xfrm>
            <a:off x="473061" y="1142080"/>
            <a:ext cx="11425155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 = 6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 함수가 호출되는 과정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f(2)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와 같은 함수들이 동일하게 여러 번 호출됨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B9D6D21-4776-D5DA-F069-BC8077C51635}"/>
                  </a:ext>
                </a:extLst>
              </p:cNvPr>
              <p:cNvSpPr txBox="1"/>
              <p:nvPr/>
            </p:nvSpPr>
            <p:spPr>
              <a:xfrm>
                <a:off x="1178858" y="4938712"/>
                <a:ext cx="3422668" cy="31483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ko-KR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ko-KR" altLang="en-US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ko-KR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ko-KR" altLang="en-US" i="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ko-KR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sSup>
                                    <m:sSupPr>
                                      <m:ctrlPr>
                                        <a:rPr lang="ko-KR" altLang="en-US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  <m:sup>
                                      <m:r>
                                        <a:rPr lang="ko-KR" altLang="en-US" i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</m:sub>
                              </m:sSub>
                              <m:r>
                                <a:rPr lang="ko-KR" altLang="en-US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f>
                                    <m:fPr>
                                      <m:type m:val="lin"/>
                                      <m:ctrlP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ko-KR" altLang="en-US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sub>
                              </m:sSub>
                              <m:r>
                                <a:rPr lang="ko-KR" altLang="en-US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f>
                                    <m:fPr>
                                      <m:type m:val="lin"/>
                                      <m:ctrlP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ko-KR" altLang="en-US" i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den>
                                  </m:f>
                                </m:sub>
                              </m:sSub>
                              <m:r>
                                <a:rPr lang="ko-KR" altLang="en-US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f>
                                    <m:fPr>
                                      <m:type m:val="lin"/>
                                      <m:ctrlP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num>
                                    <m:den>
                                      <m:r>
                                        <a:rPr lang="ko-KR" altLang="en-US" i="0">
                                          <a:latin typeface="Cambria Math" panose="02040503050406030204" pitchFamily="18" charset="0"/>
                                        </a:rPr>
                                        <m:t>5</m:t>
                                      </m:r>
                                    </m:den>
                                  </m:f>
                                </m:sub>
                              </m:sSub>
                            </m:e>
                          </m:d>
                        </m:e>
                      </m:func>
                      <m:r>
                        <a:rPr lang="ko-KR" altLang="en-US" i="0"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B9D6D21-4776-D5DA-F069-BC8077C516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8858" y="4938712"/>
                <a:ext cx="3422668" cy="314830"/>
              </a:xfrm>
              <a:prstGeom prst="rect">
                <a:avLst/>
              </a:prstGeom>
              <a:blipFill>
                <a:blip r:embed="rId2"/>
                <a:stretch>
                  <a:fillRect l="-178" t="-67308" r="-712" b="-1711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0C59249C-F75D-F25A-074A-D509994DDA08}"/>
              </a:ext>
            </a:extLst>
          </p:cNvPr>
          <p:cNvSpPr txBox="1"/>
          <p:nvPr/>
        </p:nvSpPr>
        <p:spPr>
          <a:xfrm>
            <a:off x="479197" y="4341064"/>
            <a:ext cx="11425155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점화식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8C6C9E5-298F-3B74-DA8D-7035134306CE}"/>
              </a:ext>
            </a:extLst>
          </p:cNvPr>
          <p:cNvSpPr txBox="1"/>
          <p:nvPr/>
        </p:nvSpPr>
        <p:spPr>
          <a:xfrm>
            <a:off x="473061" y="5252148"/>
            <a:ext cx="6263724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함수의 호출 횟수를 구해야 하기 때문에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더해줌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9629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6920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2. 1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33B7D-20F6-1601-0C98-7E00868204C8}"/>
              </a:ext>
            </a:extLst>
          </p:cNvPr>
          <p:cNvSpPr txBox="1"/>
          <p:nvPr/>
        </p:nvSpPr>
        <p:spPr>
          <a:xfrm>
            <a:off x="551847" y="1306367"/>
            <a:ext cx="17249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8-5.py </a:t>
            </a:r>
            <a:r>
              <a:rPr lang="ko-KR" altLang="en-US" sz="1500" b="1" dirty="0">
                <a:solidFill>
                  <a:srgbClr val="016F87"/>
                </a:solidFill>
              </a:rPr>
              <a:t>답안 예시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302F354-31E9-38E3-E449-6C6D5CC83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27" y="1629532"/>
            <a:ext cx="4728215" cy="43820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1A25EE-B7EC-267B-2876-26A6B2B836FD}"/>
              </a:ext>
            </a:extLst>
          </p:cNvPr>
          <p:cNvSpPr txBox="1"/>
          <p:nvPr/>
        </p:nvSpPr>
        <p:spPr>
          <a:xfrm>
            <a:off x="5376429" y="1497021"/>
            <a:ext cx="6263724" cy="1841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리스트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‘d’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계산된 결과를 저장하기 위한 용도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정수 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 위한 최소 연산 횟수를 저장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d[x]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x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로 만들기 위한 최소 연산 횟수를 저장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2FDEEF-3512-FB15-1F99-6C4C85EBFCAD}"/>
              </a:ext>
            </a:extLst>
          </p:cNvPr>
          <p:cNvGrpSpPr/>
          <p:nvPr/>
        </p:nvGrpSpPr>
        <p:grpSpPr>
          <a:xfrm>
            <a:off x="5890591" y="5254474"/>
            <a:ext cx="1433616" cy="757138"/>
            <a:chOff x="562414" y="2685540"/>
            <a:chExt cx="3091506" cy="756163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0FD418B5-CD37-8DB7-7749-DA7C599C6B55}"/>
                </a:ext>
              </a:extLst>
            </p:cNvPr>
            <p:cNvSpPr/>
            <p:nvPr/>
          </p:nvSpPr>
          <p:spPr>
            <a:xfrm>
              <a:off x="562414" y="2959903"/>
              <a:ext cx="3091506" cy="481800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26</a:t>
              </a:r>
            </a:p>
          </p:txBody>
        </p:sp>
        <p:sp>
          <p:nvSpPr>
            <p:cNvPr id="12" name="순서도: 수행의 시작/종료 11">
              <a:extLst>
                <a:ext uri="{FF2B5EF4-FFF2-40B4-BE49-F238E27FC236}">
                  <a16:creationId xmlns:a16="http://schemas.microsoft.com/office/drawing/2014/main" id="{F4629CDB-1F9C-D4D2-503A-4433D4D1DA5A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AC1338D-2EDC-CED9-8C16-4D90382EDB43}"/>
              </a:ext>
            </a:extLst>
          </p:cNvPr>
          <p:cNvGrpSpPr/>
          <p:nvPr/>
        </p:nvGrpSpPr>
        <p:grpSpPr>
          <a:xfrm>
            <a:off x="7875301" y="5254474"/>
            <a:ext cx="1669119" cy="754396"/>
            <a:chOff x="6096000" y="4209689"/>
            <a:chExt cx="1672128" cy="754396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3DD67F2D-4A0A-47BB-2254-4F59A0163EF1}"/>
                </a:ext>
              </a:extLst>
            </p:cNvPr>
            <p:cNvSpPr/>
            <p:nvPr/>
          </p:nvSpPr>
          <p:spPr>
            <a:xfrm>
              <a:off x="6096000" y="4481665"/>
              <a:ext cx="1672128" cy="48242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3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5" name="순서도: 수행의 시작/종료 14">
              <a:extLst>
                <a:ext uri="{FF2B5EF4-FFF2-40B4-BE49-F238E27FC236}">
                  <a16:creationId xmlns:a16="http://schemas.microsoft.com/office/drawing/2014/main" id="{210D516C-FEC4-070D-5B63-730B0FA7157A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3D4F1BC7-85B3-53E0-ACA6-F3D414CC1B73}"/>
              </a:ext>
            </a:extLst>
          </p:cNvPr>
          <p:cNvSpPr/>
          <p:nvPr/>
        </p:nvSpPr>
        <p:spPr>
          <a:xfrm>
            <a:off x="5890591" y="4658803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p:sp>
        <p:nvSpPr>
          <p:cNvPr id="17" name="순서도: 수행의 시작/종료 16">
            <a:extLst>
              <a:ext uri="{FF2B5EF4-FFF2-40B4-BE49-F238E27FC236}">
                <a16:creationId xmlns:a16="http://schemas.microsoft.com/office/drawing/2014/main" id="{D76737A7-1B1C-4458-9A21-95B79F06B7A1}"/>
              </a:ext>
            </a:extLst>
          </p:cNvPr>
          <p:cNvSpPr/>
          <p:nvPr/>
        </p:nvSpPr>
        <p:spPr>
          <a:xfrm>
            <a:off x="5890591" y="4063132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D351C39-C7FE-D2AF-3199-9F3825E10499}"/>
                  </a:ext>
                </a:extLst>
              </p:cNvPr>
              <p:cNvSpPr txBox="1"/>
              <p:nvPr/>
            </p:nvSpPr>
            <p:spPr>
              <a:xfrm>
                <a:off x="6879418" y="3932877"/>
                <a:ext cx="4846412" cy="10109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첫째 줄에 정수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X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가 주어짐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X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30,000)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D351C39-C7FE-D2AF-3199-9F3825E104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9418" y="3932877"/>
                <a:ext cx="4846412" cy="1010918"/>
              </a:xfrm>
              <a:prstGeom prst="rect">
                <a:avLst/>
              </a:prstGeom>
              <a:blipFill>
                <a:blip r:embed="rId3"/>
                <a:stretch>
                  <a:fillRect r="-239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4B190EE8-0784-3AC4-C3AE-2BF133F4EA25}"/>
              </a:ext>
            </a:extLst>
          </p:cNvPr>
          <p:cNvSpPr txBox="1"/>
          <p:nvPr/>
        </p:nvSpPr>
        <p:spPr>
          <a:xfrm>
            <a:off x="6879418" y="4515532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줄에 연산을 하는 횟수의 최솟값을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0774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개미 전사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88010562-27E4-5E7B-E998-368BE402AE76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9C91F3-D8FE-8A5D-4A30-D690E66A56AD}"/>
              </a:ext>
            </a:extLst>
          </p:cNvPr>
          <p:cNvSpPr txBox="1"/>
          <p:nvPr/>
        </p:nvSpPr>
        <p:spPr>
          <a:xfrm>
            <a:off x="784415" y="1618419"/>
            <a:ext cx="10821953" cy="350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부족한 식량을 충당하고자 메뚜기 마을의 식량창고를 몰래 공격하려는 개미 전사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메뚜기 마을의 식량창고는 일직선으로 이어져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식량창고에는 정해진 수의 식량을 저장하고 있으며 개미 전사는 식량창고를 선택적으로 약탈하여 식량을 빼앗을 것임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메뚜기 정찰병들은 서로 인접한 식량창고가 공격받으면 바로 알아챌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따라서 개미 전사는 최소한 한 칸 이상 떨어진 식량창고를 약탈해야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 식량 창고가 다음과 같이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있을 때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두 번째와 네 번째 식량창고를 선택하여 최댓값인 총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8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개의 식량을 빼앗을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F9E1948-7B73-41EB-049A-3E1423AE3E60}"/>
              </a:ext>
            </a:extLst>
          </p:cNvPr>
          <p:cNvGrpSpPr/>
          <p:nvPr/>
        </p:nvGrpSpPr>
        <p:grpSpPr>
          <a:xfrm>
            <a:off x="5572316" y="4337167"/>
            <a:ext cx="1443238" cy="360000"/>
            <a:chOff x="2767748" y="3835570"/>
            <a:chExt cx="1443238" cy="36000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9B5E565-6CF8-3854-388E-CA93064E5F90}"/>
                </a:ext>
              </a:extLst>
            </p:cNvPr>
            <p:cNvSpPr/>
            <p:nvPr/>
          </p:nvSpPr>
          <p:spPr>
            <a:xfrm>
              <a:off x="2767748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1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2C2C004-B795-8B75-66A1-31B5E5BE1103}"/>
                </a:ext>
              </a:extLst>
            </p:cNvPr>
            <p:cNvSpPr/>
            <p:nvPr/>
          </p:nvSpPr>
          <p:spPr>
            <a:xfrm>
              <a:off x="3130986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3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3A754EA-DDEE-FA00-A366-B47EF9C5E3DF}"/>
                </a:ext>
              </a:extLst>
            </p:cNvPr>
            <p:cNvSpPr/>
            <p:nvPr/>
          </p:nvSpPr>
          <p:spPr>
            <a:xfrm>
              <a:off x="3490986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1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170DA1C-4FCC-AB59-342C-E09EA1B474B7}"/>
                </a:ext>
              </a:extLst>
            </p:cNvPr>
            <p:cNvSpPr/>
            <p:nvPr/>
          </p:nvSpPr>
          <p:spPr>
            <a:xfrm>
              <a:off x="3850986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5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9483B16-5CDE-CAE6-873B-B61330A76E3D}"/>
              </a:ext>
            </a:extLst>
          </p:cNvPr>
          <p:cNvGrpSpPr/>
          <p:nvPr/>
        </p:nvGrpSpPr>
        <p:grpSpPr>
          <a:xfrm>
            <a:off x="8595479" y="4697167"/>
            <a:ext cx="1437101" cy="360000"/>
            <a:chOff x="2773885" y="3835570"/>
            <a:chExt cx="1437101" cy="36000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63D540B-9AED-4C18-B949-15F0FB31EB8A}"/>
                </a:ext>
              </a:extLst>
            </p:cNvPr>
            <p:cNvSpPr/>
            <p:nvPr/>
          </p:nvSpPr>
          <p:spPr>
            <a:xfrm>
              <a:off x="2773885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1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10CCABF-6447-18D9-A2D2-25A040F4CCEC}"/>
                </a:ext>
              </a:extLst>
            </p:cNvPr>
            <p:cNvSpPr/>
            <p:nvPr/>
          </p:nvSpPr>
          <p:spPr>
            <a:xfrm>
              <a:off x="3130986" y="3835570"/>
              <a:ext cx="360000" cy="3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3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3665ACD-23CD-F550-F6BD-C2F5E1346D53}"/>
                </a:ext>
              </a:extLst>
            </p:cNvPr>
            <p:cNvSpPr/>
            <p:nvPr/>
          </p:nvSpPr>
          <p:spPr>
            <a:xfrm>
              <a:off x="3490986" y="383557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1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6F7E79FF-7C84-ABFE-C8A0-7CFE9C67B6D6}"/>
                </a:ext>
              </a:extLst>
            </p:cNvPr>
            <p:cNvSpPr/>
            <p:nvPr/>
          </p:nvSpPr>
          <p:spPr>
            <a:xfrm>
              <a:off x="3850986" y="3835570"/>
              <a:ext cx="360000" cy="3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>
                  <a:solidFill>
                    <a:schemeClr val="tx1"/>
                  </a:solidFill>
                </a:rPr>
                <a:t>5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108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개미 전사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15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FBDFF81-5170-5D98-D070-3F4192189167}"/>
              </a:ext>
            </a:extLst>
          </p:cNvPr>
          <p:cNvGrpSpPr/>
          <p:nvPr/>
        </p:nvGrpSpPr>
        <p:grpSpPr>
          <a:xfrm>
            <a:off x="748328" y="3921481"/>
            <a:ext cx="8155958" cy="1666191"/>
            <a:chOff x="2583640" y="1779703"/>
            <a:chExt cx="8874339" cy="1739854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BAB252A5-99F4-8E92-4CF4-9F7A973D34BF}"/>
                </a:ext>
              </a:extLst>
            </p:cNvPr>
            <p:cNvGrpSpPr/>
            <p:nvPr/>
          </p:nvGrpSpPr>
          <p:grpSpPr>
            <a:xfrm>
              <a:off x="2583640" y="1779703"/>
              <a:ext cx="1939386" cy="705747"/>
              <a:chOff x="2583640" y="1779703"/>
              <a:chExt cx="1939386" cy="705747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EEAC806E-6967-D251-B601-57393CC23A0F}"/>
                  </a:ext>
                </a:extLst>
              </p:cNvPr>
              <p:cNvSpPr/>
              <p:nvPr/>
            </p:nvSpPr>
            <p:spPr>
              <a:xfrm>
                <a:off x="2583640" y="1779705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DA65B387-0832-58A2-6D3E-9732D5E62FE7}"/>
                  </a:ext>
                </a:extLst>
              </p:cNvPr>
              <p:cNvSpPr/>
              <p:nvPr/>
            </p:nvSpPr>
            <p:spPr>
              <a:xfrm>
                <a:off x="3068578" y="1779704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F2EAFA0F-C46E-17BB-DF93-E1BCC67A4F54}"/>
                  </a:ext>
                </a:extLst>
              </p:cNvPr>
              <p:cNvSpPr/>
              <p:nvPr/>
            </p:nvSpPr>
            <p:spPr>
              <a:xfrm>
                <a:off x="3553394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FCC33FD-B9C3-5D00-C929-247729AC8BDB}"/>
                  </a:ext>
                </a:extLst>
              </p:cNvPr>
              <p:cNvSpPr/>
              <p:nvPr/>
            </p:nvSpPr>
            <p:spPr>
              <a:xfrm>
                <a:off x="4038210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EC9AC409-182C-2889-2019-36113DCFA288}"/>
                </a:ext>
              </a:extLst>
            </p:cNvPr>
            <p:cNvGrpSpPr/>
            <p:nvPr/>
          </p:nvGrpSpPr>
          <p:grpSpPr>
            <a:xfrm>
              <a:off x="2583640" y="2801986"/>
              <a:ext cx="1939386" cy="705747"/>
              <a:chOff x="2583640" y="2801986"/>
              <a:chExt cx="1939386" cy="705747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E8CABAD6-949F-AA57-F364-276E60EC7A40}"/>
                  </a:ext>
                </a:extLst>
              </p:cNvPr>
              <p:cNvSpPr/>
              <p:nvPr/>
            </p:nvSpPr>
            <p:spPr>
              <a:xfrm>
                <a:off x="2583640" y="2801988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AEC269C9-A0C5-C535-9675-52DE1FC51F2F}"/>
                  </a:ext>
                </a:extLst>
              </p:cNvPr>
              <p:cNvSpPr/>
              <p:nvPr/>
            </p:nvSpPr>
            <p:spPr>
              <a:xfrm>
                <a:off x="3068578" y="2801987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0FE68C32-3FE0-69ED-585A-DBEE6D8E201A}"/>
                  </a:ext>
                </a:extLst>
              </p:cNvPr>
              <p:cNvSpPr/>
              <p:nvPr/>
            </p:nvSpPr>
            <p:spPr>
              <a:xfrm>
                <a:off x="3553394" y="2801986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22231EF6-F39B-2600-0217-47774982D3FD}"/>
                  </a:ext>
                </a:extLst>
              </p:cNvPr>
              <p:cNvSpPr/>
              <p:nvPr/>
            </p:nvSpPr>
            <p:spPr>
              <a:xfrm>
                <a:off x="4038210" y="2801986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93F015BB-8A48-BC60-FB4A-D0DD793D962B}"/>
                </a:ext>
              </a:extLst>
            </p:cNvPr>
            <p:cNvGrpSpPr/>
            <p:nvPr/>
          </p:nvGrpSpPr>
          <p:grpSpPr>
            <a:xfrm>
              <a:off x="4898038" y="1779703"/>
              <a:ext cx="1939386" cy="705747"/>
              <a:chOff x="4898038" y="1779703"/>
              <a:chExt cx="1939386" cy="705747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28A37279-21A5-F1F9-4193-0BCBB9F1203D}"/>
                  </a:ext>
                </a:extLst>
              </p:cNvPr>
              <p:cNvSpPr/>
              <p:nvPr/>
            </p:nvSpPr>
            <p:spPr>
              <a:xfrm>
                <a:off x="4898038" y="1779705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CAC27A0-5365-8423-937C-1FC4BC442DC3}"/>
                  </a:ext>
                </a:extLst>
              </p:cNvPr>
              <p:cNvSpPr/>
              <p:nvPr/>
            </p:nvSpPr>
            <p:spPr>
              <a:xfrm>
                <a:off x="5382976" y="1779704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CA8B9EAD-0139-626C-49B9-B199DE4CF097}"/>
                  </a:ext>
                </a:extLst>
              </p:cNvPr>
              <p:cNvSpPr/>
              <p:nvPr/>
            </p:nvSpPr>
            <p:spPr>
              <a:xfrm>
                <a:off x="5867792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B203E1D-A298-7597-1C44-823C19388E83}"/>
                  </a:ext>
                </a:extLst>
              </p:cNvPr>
              <p:cNvSpPr/>
              <p:nvPr/>
            </p:nvSpPr>
            <p:spPr>
              <a:xfrm>
                <a:off x="6352608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0EF4B9BC-31BD-B9C7-15CC-B17F08922333}"/>
                </a:ext>
              </a:extLst>
            </p:cNvPr>
            <p:cNvGrpSpPr/>
            <p:nvPr/>
          </p:nvGrpSpPr>
          <p:grpSpPr>
            <a:xfrm>
              <a:off x="4898038" y="2812472"/>
              <a:ext cx="1939386" cy="705747"/>
              <a:chOff x="4898038" y="2812472"/>
              <a:chExt cx="1939386" cy="705747"/>
            </a:xfrm>
          </p:grpSpPr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A874DBDA-B5EF-D9E6-5454-D26EFF325F4D}"/>
                  </a:ext>
                </a:extLst>
              </p:cNvPr>
              <p:cNvSpPr/>
              <p:nvPr/>
            </p:nvSpPr>
            <p:spPr>
              <a:xfrm>
                <a:off x="4898038" y="2812474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53AF0B29-D3FC-478F-D2F7-6E5C7DCFF173}"/>
                  </a:ext>
                </a:extLst>
              </p:cNvPr>
              <p:cNvSpPr/>
              <p:nvPr/>
            </p:nvSpPr>
            <p:spPr>
              <a:xfrm>
                <a:off x="5382976" y="281247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16D33131-6E1C-4E9B-B2A1-34A7EC186190}"/>
                  </a:ext>
                </a:extLst>
              </p:cNvPr>
              <p:cNvSpPr/>
              <p:nvPr/>
            </p:nvSpPr>
            <p:spPr>
              <a:xfrm>
                <a:off x="5867792" y="2812472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EA16DF70-EE7A-5257-BAE5-69FC0308A1DB}"/>
                  </a:ext>
                </a:extLst>
              </p:cNvPr>
              <p:cNvSpPr/>
              <p:nvPr/>
            </p:nvSpPr>
            <p:spPr>
              <a:xfrm>
                <a:off x="6352608" y="2812472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A6A2618D-E0F7-E55C-5927-E4FF9D5279FB}"/>
                </a:ext>
              </a:extLst>
            </p:cNvPr>
            <p:cNvGrpSpPr/>
            <p:nvPr/>
          </p:nvGrpSpPr>
          <p:grpSpPr>
            <a:xfrm>
              <a:off x="7206421" y="1779703"/>
              <a:ext cx="1939386" cy="705747"/>
              <a:chOff x="7206421" y="1779703"/>
              <a:chExt cx="1939386" cy="705747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0392B718-1602-5146-E13B-DE112B5674B3}"/>
                  </a:ext>
                </a:extLst>
              </p:cNvPr>
              <p:cNvSpPr/>
              <p:nvPr/>
            </p:nvSpPr>
            <p:spPr>
              <a:xfrm>
                <a:off x="7206421" y="1779705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32E2BD9-D6D8-AFCA-2474-EBA09A92509A}"/>
                  </a:ext>
                </a:extLst>
              </p:cNvPr>
              <p:cNvSpPr/>
              <p:nvPr/>
            </p:nvSpPr>
            <p:spPr>
              <a:xfrm>
                <a:off x="7691359" y="1779704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C4FEB3E9-7815-2597-7491-6E1491971AA8}"/>
                  </a:ext>
                </a:extLst>
              </p:cNvPr>
              <p:cNvSpPr/>
              <p:nvPr/>
            </p:nvSpPr>
            <p:spPr>
              <a:xfrm>
                <a:off x="8176175" y="1779703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1883DE82-79ED-E75A-4FCC-C93A339E0058}"/>
                  </a:ext>
                </a:extLst>
              </p:cNvPr>
              <p:cNvSpPr/>
              <p:nvPr/>
            </p:nvSpPr>
            <p:spPr>
              <a:xfrm>
                <a:off x="8660991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1699AC05-916E-1C4B-8358-FD047A035FE6}"/>
                </a:ext>
              </a:extLst>
            </p:cNvPr>
            <p:cNvGrpSpPr/>
            <p:nvPr/>
          </p:nvGrpSpPr>
          <p:grpSpPr>
            <a:xfrm>
              <a:off x="7206421" y="2812472"/>
              <a:ext cx="1939386" cy="705747"/>
              <a:chOff x="7206421" y="2812472"/>
              <a:chExt cx="1939386" cy="705747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688B33B0-E3C9-C9CC-0AD5-6F8C9C1F0208}"/>
                  </a:ext>
                </a:extLst>
              </p:cNvPr>
              <p:cNvSpPr/>
              <p:nvPr/>
            </p:nvSpPr>
            <p:spPr>
              <a:xfrm>
                <a:off x="7206421" y="2812474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485A13E4-BD26-632B-9BF2-0A0863105CC0}"/>
                  </a:ext>
                </a:extLst>
              </p:cNvPr>
              <p:cNvSpPr/>
              <p:nvPr/>
            </p:nvSpPr>
            <p:spPr>
              <a:xfrm>
                <a:off x="7691359" y="2812473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FA96CF85-6A31-0220-0DA0-5F3E322B97DD}"/>
                  </a:ext>
                </a:extLst>
              </p:cNvPr>
              <p:cNvSpPr/>
              <p:nvPr/>
            </p:nvSpPr>
            <p:spPr>
              <a:xfrm>
                <a:off x="8176175" y="2812472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7945794D-348D-70CD-38D0-ABBE21C50A7F}"/>
                  </a:ext>
                </a:extLst>
              </p:cNvPr>
              <p:cNvSpPr/>
              <p:nvPr/>
            </p:nvSpPr>
            <p:spPr>
              <a:xfrm>
                <a:off x="8660991" y="2812472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3CFD3C8B-7E58-D8F1-0AD8-7CB5776C0C2F}"/>
                </a:ext>
              </a:extLst>
            </p:cNvPr>
            <p:cNvGrpSpPr/>
            <p:nvPr/>
          </p:nvGrpSpPr>
          <p:grpSpPr>
            <a:xfrm>
              <a:off x="9518593" y="1779703"/>
              <a:ext cx="1939386" cy="705747"/>
              <a:chOff x="9518593" y="1779703"/>
              <a:chExt cx="1939386" cy="705747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0CC3EE50-4707-9AB0-CE9A-EB1C93D2CE18}"/>
                  </a:ext>
                </a:extLst>
              </p:cNvPr>
              <p:cNvSpPr/>
              <p:nvPr/>
            </p:nvSpPr>
            <p:spPr>
              <a:xfrm>
                <a:off x="9518593" y="1779705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6C17CC0B-9226-163B-2A53-49E42FEA5721}"/>
                  </a:ext>
                </a:extLst>
              </p:cNvPr>
              <p:cNvSpPr/>
              <p:nvPr/>
            </p:nvSpPr>
            <p:spPr>
              <a:xfrm>
                <a:off x="10003531" y="1779704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924687D8-F409-BF4B-CD0A-E720EC4405C0}"/>
                  </a:ext>
                </a:extLst>
              </p:cNvPr>
              <p:cNvSpPr/>
              <p:nvPr/>
            </p:nvSpPr>
            <p:spPr>
              <a:xfrm>
                <a:off x="10488347" y="1779703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7FD4A023-D98B-5765-6D1D-286BAA4D72BD}"/>
                  </a:ext>
                </a:extLst>
              </p:cNvPr>
              <p:cNvSpPr/>
              <p:nvPr/>
            </p:nvSpPr>
            <p:spPr>
              <a:xfrm>
                <a:off x="10973163" y="1779703"/>
                <a:ext cx="484816" cy="70574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31192513-907E-EA68-9204-3A2B5B163B51}"/>
                </a:ext>
              </a:extLst>
            </p:cNvPr>
            <p:cNvGrpSpPr/>
            <p:nvPr/>
          </p:nvGrpSpPr>
          <p:grpSpPr>
            <a:xfrm>
              <a:off x="9518593" y="2813810"/>
              <a:ext cx="1939386" cy="705747"/>
              <a:chOff x="9518593" y="2813810"/>
              <a:chExt cx="1939386" cy="705747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3B8E4358-5A2A-132F-310D-8E87B3CEF2C7}"/>
                  </a:ext>
                </a:extLst>
              </p:cNvPr>
              <p:cNvSpPr/>
              <p:nvPr/>
            </p:nvSpPr>
            <p:spPr>
              <a:xfrm>
                <a:off x="9518593" y="2813812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4BBCC759-B446-A4D7-3B2F-2FC6C8B18FFC}"/>
                  </a:ext>
                </a:extLst>
              </p:cNvPr>
              <p:cNvSpPr/>
              <p:nvPr/>
            </p:nvSpPr>
            <p:spPr>
              <a:xfrm>
                <a:off x="10003531" y="2813811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3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7DA22E27-00B8-60D2-B8A1-75A87E28FD87}"/>
                  </a:ext>
                </a:extLst>
              </p:cNvPr>
              <p:cNvSpPr/>
              <p:nvPr/>
            </p:nvSpPr>
            <p:spPr>
              <a:xfrm>
                <a:off x="10488347" y="2813810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9FA50A75-4B4F-000F-85B3-7F1A78029082}"/>
                  </a:ext>
                </a:extLst>
              </p:cNvPr>
              <p:cNvSpPr/>
              <p:nvPr/>
            </p:nvSpPr>
            <p:spPr>
              <a:xfrm>
                <a:off x="10973163" y="2813810"/>
                <a:ext cx="484816" cy="70574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5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6361865-F39F-1BD9-5B7D-8ADD5CCB342E}"/>
              </a:ext>
            </a:extLst>
          </p:cNvPr>
          <p:cNvSpPr txBox="1"/>
          <p:nvPr/>
        </p:nvSpPr>
        <p:spPr>
          <a:xfrm>
            <a:off x="-20105" y="3257970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=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4,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 식량 창고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{1, 3, 1, 5}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0DB9453-00F5-AEF6-B3EF-7637AAF01385}"/>
              </a:ext>
            </a:extLst>
          </p:cNvPr>
          <p:cNvSpPr txBox="1"/>
          <p:nvPr/>
        </p:nvSpPr>
        <p:spPr>
          <a:xfrm>
            <a:off x="116743" y="1430753"/>
            <a:ext cx="10651440" cy="795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이렇게 식량창고가 일직선상일 때 최대한 많은 식량을 얻기를 원함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15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식량창고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개에 대한 정보가 주어졌을 때 얻을 수 있는 식량의 최댓값을 구하는 프로그램을 작성할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41412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개미 전사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F7474B-9838-E35E-D1ED-944B8457F4B0}"/>
              </a:ext>
            </a:extLst>
          </p:cNvPr>
          <p:cNvSpPr txBox="1"/>
          <p:nvPr/>
        </p:nvSpPr>
        <p:spPr>
          <a:xfrm>
            <a:off x="532695" y="1334178"/>
            <a:ext cx="474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ⓐ </a:t>
            </a:r>
            <a:r>
              <a:rPr lang="en-US" altLang="ko-KR" dirty="0">
                <a:latin typeface="나눔스퀘어 네오 Bold" panose="020B0600000101010101" charset="-127"/>
                <a:ea typeface="나눔스퀘어 네오 Bold" panose="020B0600000101010101" charset="-127"/>
              </a:rPr>
              <a:t>(i-1)</a:t>
            </a:r>
            <a:r>
              <a:rPr lang="ko-KR" altLang="en-US" dirty="0">
                <a:latin typeface="나눔스퀘어 네오 Bold" panose="020B0600000101010101" charset="-127"/>
                <a:ea typeface="나눔스퀘어 네오 Bold" panose="020B0600000101010101" charset="-127"/>
              </a:rPr>
              <a:t>번째 식량창고를 털기로 결정한 경우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4CDC2CE-3504-9760-141D-428FF68B009F}"/>
              </a:ext>
            </a:extLst>
          </p:cNvPr>
          <p:cNvGrpSpPr/>
          <p:nvPr/>
        </p:nvGrpSpPr>
        <p:grpSpPr>
          <a:xfrm>
            <a:off x="680173" y="1703510"/>
            <a:ext cx="7224107" cy="1850695"/>
            <a:chOff x="2970264" y="1181778"/>
            <a:chExt cx="7224107" cy="1850695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017891B-2A10-47D8-724A-122B33523D27}"/>
                </a:ext>
              </a:extLst>
            </p:cNvPr>
            <p:cNvSpPr/>
            <p:nvPr/>
          </p:nvSpPr>
          <p:spPr>
            <a:xfrm>
              <a:off x="297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D53070E-B287-63AE-7914-646D840E865D}"/>
                </a:ext>
              </a:extLst>
            </p:cNvPr>
            <p:cNvSpPr/>
            <p:nvPr/>
          </p:nvSpPr>
          <p:spPr>
            <a:xfrm>
              <a:off x="369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2BC5B36-0F84-CF05-870F-49AD1C478F9D}"/>
                </a:ext>
              </a:extLst>
            </p:cNvPr>
            <p:cNvSpPr/>
            <p:nvPr/>
          </p:nvSpPr>
          <p:spPr>
            <a:xfrm>
              <a:off x="441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AFEC204-37F7-B2EB-BF8F-0799B9E2377C}"/>
                </a:ext>
              </a:extLst>
            </p:cNvPr>
            <p:cNvSpPr/>
            <p:nvPr/>
          </p:nvSpPr>
          <p:spPr>
            <a:xfrm>
              <a:off x="513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40E6533-D3BE-F4FA-8E0D-B8BF181971BD}"/>
                </a:ext>
              </a:extLst>
            </p:cNvPr>
            <p:cNvSpPr/>
            <p:nvPr/>
          </p:nvSpPr>
          <p:spPr>
            <a:xfrm>
              <a:off x="585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AA1468B6-3996-B935-4C67-2CD0C7CBDBB1}"/>
                </a:ext>
              </a:extLst>
            </p:cNvPr>
            <p:cNvSpPr/>
            <p:nvPr/>
          </p:nvSpPr>
          <p:spPr>
            <a:xfrm>
              <a:off x="657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06B72C2-E5A4-7D19-BF50-7591068C6E15}"/>
                </a:ext>
              </a:extLst>
            </p:cNvPr>
            <p:cNvSpPr/>
            <p:nvPr/>
          </p:nvSpPr>
          <p:spPr>
            <a:xfrm>
              <a:off x="7290266" y="1693788"/>
              <a:ext cx="720000" cy="72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832189D-30A7-F37B-04E9-FBE371C796DE}"/>
                </a:ext>
              </a:extLst>
            </p:cNvPr>
            <p:cNvSpPr/>
            <p:nvPr/>
          </p:nvSpPr>
          <p:spPr>
            <a:xfrm>
              <a:off x="819175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현재</a:t>
              </a:r>
              <a:endParaRPr lang="en-US" altLang="ko-KR" sz="12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식량</a:t>
              </a:r>
              <a:endParaRPr lang="en-US" altLang="ko-KR" sz="12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창고</a:t>
              </a:r>
            </a:p>
          </p:txBody>
        </p:sp>
        <p:sp>
          <p:nvSpPr>
            <p:cNvPr id="21" name="왼쪽 중괄호 20">
              <a:extLst>
                <a:ext uri="{FF2B5EF4-FFF2-40B4-BE49-F238E27FC236}">
                  <a16:creationId xmlns:a16="http://schemas.microsoft.com/office/drawing/2014/main" id="{5D22ED93-34FF-81EE-8780-21C50B12883F}"/>
                </a:ext>
              </a:extLst>
            </p:cNvPr>
            <p:cNvSpPr/>
            <p:nvPr/>
          </p:nvSpPr>
          <p:spPr>
            <a:xfrm rot="5400000">
              <a:off x="5444603" y="-962311"/>
              <a:ext cx="91323" cy="5040001"/>
            </a:xfrm>
            <a:prstGeom prst="leftBrace">
              <a:avLst>
                <a:gd name="adj1" fmla="val 8333"/>
                <a:gd name="adj2" fmla="val 49860"/>
              </a:avLst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B72F1807-2C49-FFBB-13D8-8D2C644D0F61}"/>
                </a:ext>
              </a:extLst>
            </p:cNvPr>
            <p:cNvCxnSpPr/>
            <p:nvPr/>
          </p:nvCxnSpPr>
          <p:spPr>
            <a:xfrm flipV="1">
              <a:off x="7675390" y="2467039"/>
              <a:ext cx="0" cy="288435"/>
            </a:xfrm>
            <a:prstGeom prst="straightConnector1">
              <a:avLst/>
            </a:prstGeom>
            <a:ln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80178192-8029-16E1-A133-65FB3A337D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08988" y="2091665"/>
              <a:ext cx="319119" cy="0"/>
            </a:xfrm>
            <a:prstGeom prst="straightConnector1">
              <a:avLst/>
            </a:prstGeom>
            <a:ln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E2B795D-4A93-6A1E-AC19-91031C776F42}"/>
                </a:ext>
              </a:extLst>
            </p:cNvPr>
            <p:cNvSpPr txBox="1"/>
            <p:nvPr/>
          </p:nvSpPr>
          <p:spPr>
            <a:xfrm>
              <a:off x="7171970" y="2755474"/>
              <a:ext cx="10068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여기를 털면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ED98D36-E902-087D-BC4D-34EEAE748C5F}"/>
                </a:ext>
              </a:extLst>
            </p:cNvPr>
            <p:cNvSpPr txBox="1"/>
            <p:nvPr/>
          </p:nvSpPr>
          <p:spPr>
            <a:xfrm>
              <a:off x="9291286" y="1953165"/>
              <a:ext cx="9030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털 수 없음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FD267BE-D523-A69F-562D-9411BD026FBC}"/>
                </a:ext>
              </a:extLst>
            </p:cNvPr>
            <p:cNvSpPr txBox="1"/>
            <p:nvPr/>
          </p:nvSpPr>
          <p:spPr>
            <a:xfrm>
              <a:off x="5332978" y="1181778"/>
              <a:ext cx="3770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-1</a:t>
              </a:r>
              <a:endParaRPr lang="ko-KR" altLang="en-US" sz="120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F47BC444-8428-D1AF-18C4-51933214F030}"/>
              </a:ext>
            </a:extLst>
          </p:cNvPr>
          <p:cNvSpPr txBox="1"/>
          <p:nvPr/>
        </p:nvSpPr>
        <p:spPr>
          <a:xfrm>
            <a:off x="532695" y="3965380"/>
            <a:ext cx="474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ⓑ </a:t>
            </a:r>
            <a:r>
              <a:rPr lang="en-US" altLang="ko-KR" dirty="0">
                <a:latin typeface="나눔스퀘어 네오 Bold" panose="020B0600000101010101" charset="-127"/>
                <a:ea typeface="나눔스퀘어 네오 Bold" panose="020B0600000101010101" charset="-127"/>
              </a:rPr>
              <a:t>(i-2)</a:t>
            </a:r>
            <a:r>
              <a:rPr lang="ko-KR" altLang="en-US" dirty="0">
                <a:latin typeface="나눔스퀘어 네오 Bold" panose="020B0600000101010101" charset="-127"/>
                <a:ea typeface="나눔스퀘어 네오 Bold" panose="020B0600000101010101" charset="-127"/>
              </a:rPr>
              <a:t>번째 식량창고를 털기로 결정한 경우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BA36438-7D9F-0DB1-60A8-6913E99B0371}"/>
              </a:ext>
            </a:extLst>
          </p:cNvPr>
          <p:cNvGrpSpPr/>
          <p:nvPr/>
        </p:nvGrpSpPr>
        <p:grpSpPr>
          <a:xfrm>
            <a:off x="680173" y="4386954"/>
            <a:ext cx="7224106" cy="1821860"/>
            <a:chOff x="2970265" y="1210613"/>
            <a:chExt cx="7224106" cy="1821860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AD72FC74-8372-4C0D-78F6-F3FF4318951E}"/>
                </a:ext>
              </a:extLst>
            </p:cNvPr>
            <p:cNvSpPr/>
            <p:nvPr/>
          </p:nvSpPr>
          <p:spPr>
            <a:xfrm>
              <a:off x="297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E4B75BB-DEAA-17E2-581F-F4F3373F557E}"/>
                </a:ext>
              </a:extLst>
            </p:cNvPr>
            <p:cNvSpPr/>
            <p:nvPr/>
          </p:nvSpPr>
          <p:spPr>
            <a:xfrm>
              <a:off x="369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AC0DE192-D2BF-3241-5E27-5CBD1FC4EE23}"/>
                </a:ext>
              </a:extLst>
            </p:cNvPr>
            <p:cNvSpPr/>
            <p:nvPr/>
          </p:nvSpPr>
          <p:spPr>
            <a:xfrm>
              <a:off x="441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DDB2BF72-74AA-7CEB-D413-2573E924A454}"/>
                </a:ext>
              </a:extLst>
            </p:cNvPr>
            <p:cNvSpPr/>
            <p:nvPr/>
          </p:nvSpPr>
          <p:spPr>
            <a:xfrm>
              <a:off x="513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5FE01EA4-BC50-153A-664A-919E7856612C}"/>
                </a:ext>
              </a:extLst>
            </p:cNvPr>
            <p:cNvSpPr/>
            <p:nvPr/>
          </p:nvSpPr>
          <p:spPr>
            <a:xfrm>
              <a:off x="585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258E20A-EE7C-DAC7-4448-162355B54E78}"/>
                </a:ext>
              </a:extLst>
            </p:cNvPr>
            <p:cNvSpPr/>
            <p:nvPr/>
          </p:nvSpPr>
          <p:spPr>
            <a:xfrm>
              <a:off x="6570266" y="1693788"/>
              <a:ext cx="720000" cy="72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6238E0F5-90DE-87EF-00E9-B95FE5748E13}"/>
                </a:ext>
              </a:extLst>
            </p:cNvPr>
            <p:cNvSpPr/>
            <p:nvPr/>
          </p:nvSpPr>
          <p:spPr>
            <a:xfrm>
              <a:off x="7290266" y="1693788"/>
              <a:ext cx="720000" cy="72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4CA3F27-3384-DA71-77A9-168E36C85B5C}"/>
                </a:ext>
              </a:extLst>
            </p:cNvPr>
            <p:cNvSpPr/>
            <p:nvPr/>
          </p:nvSpPr>
          <p:spPr>
            <a:xfrm>
              <a:off x="8191756" y="1693788"/>
              <a:ext cx="720000" cy="72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현재</a:t>
              </a:r>
              <a:endParaRPr lang="en-US" altLang="ko-KR" sz="12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식량</a:t>
              </a:r>
              <a:endParaRPr lang="en-US" altLang="ko-KR" sz="12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창고</a:t>
              </a:r>
            </a:p>
          </p:txBody>
        </p:sp>
        <p:sp>
          <p:nvSpPr>
            <p:cNvPr id="37" name="왼쪽 중괄호 36">
              <a:extLst>
                <a:ext uri="{FF2B5EF4-FFF2-40B4-BE49-F238E27FC236}">
                  <a16:creationId xmlns:a16="http://schemas.microsoft.com/office/drawing/2014/main" id="{914F933D-5ADE-F398-C9B5-DAFD077DB3DD}"/>
                </a:ext>
              </a:extLst>
            </p:cNvPr>
            <p:cNvSpPr/>
            <p:nvPr/>
          </p:nvSpPr>
          <p:spPr>
            <a:xfrm rot="5400000">
              <a:off x="5107405" y="-624426"/>
              <a:ext cx="45719" cy="4320000"/>
            </a:xfrm>
            <a:prstGeom prst="leftBrace">
              <a:avLst>
                <a:gd name="adj1" fmla="val 8333"/>
                <a:gd name="adj2" fmla="val 49860"/>
              </a:avLst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21525ADA-5E7A-0190-F941-395130384699}"/>
                </a:ext>
              </a:extLst>
            </p:cNvPr>
            <p:cNvCxnSpPr/>
            <p:nvPr/>
          </p:nvCxnSpPr>
          <p:spPr>
            <a:xfrm flipV="1">
              <a:off x="6957371" y="2467039"/>
              <a:ext cx="0" cy="288435"/>
            </a:xfrm>
            <a:prstGeom prst="straightConnector1">
              <a:avLst/>
            </a:prstGeom>
            <a:ln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CC951370-7025-09B1-C0AA-DE1EA2061B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08988" y="2091665"/>
              <a:ext cx="319119" cy="0"/>
            </a:xfrm>
            <a:prstGeom prst="straightConnector1">
              <a:avLst/>
            </a:prstGeom>
            <a:ln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4128697-DDD2-F6FF-B3CA-118C1563BA7C}"/>
                </a:ext>
              </a:extLst>
            </p:cNvPr>
            <p:cNvSpPr txBox="1"/>
            <p:nvPr/>
          </p:nvSpPr>
          <p:spPr>
            <a:xfrm>
              <a:off x="6453951" y="2755474"/>
              <a:ext cx="10068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여기를 털면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800DFD7-100F-A6D5-F7F8-D803D657A5AA}"/>
                </a:ext>
              </a:extLst>
            </p:cNvPr>
            <p:cNvSpPr txBox="1"/>
            <p:nvPr/>
          </p:nvSpPr>
          <p:spPr>
            <a:xfrm>
              <a:off x="9291286" y="1953165"/>
              <a:ext cx="9030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털 </a:t>
              </a:r>
              <a:r>
                <a:rPr lang="ko-KR" altLang="en-US" sz="1200"/>
                <a:t>수 있음</a:t>
              </a:r>
              <a:endParaRPr lang="ko-KR" altLang="en-US" sz="12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0434271-C2E2-3C54-6FDB-B99D85199E3C}"/>
                </a:ext>
              </a:extLst>
            </p:cNvPr>
            <p:cNvSpPr txBox="1"/>
            <p:nvPr/>
          </p:nvSpPr>
          <p:spPr>
            <a:xfrm>
              <a:off x="5001584" y="1210613"/>
              <a:ext cx="3770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-2</a:t>
              </a:r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24526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개미 전사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4CAD1C6C-3941-B49E-6AD8-E8CD1D144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47" y="1629532"/>
            <a:ext cx="5617789" cy="40398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8BC40FC-6189-8FDC-75C9-EC7A1885AB8A}"/>
              </a:ext>
            </a:extLst>
          </p:cNvPr>
          <p:cNvSpPr txBox="1"/>
          <p:nvPr/>
        </p:nvSpPr>
        <p:spPr>
          <a:xfrm>
            <a:off x="551847" y="1306367"/>
            <a:ext cx="17249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8-6.py </a:t>
            </a:r>
            <a:r>
              <a:rPr lang="ko-KR" altLang="en-US" sz="1500" b="1" dirty="0">
                <a:solidFill>
                  <a:srgbClr val="016F87"/>
                </a:solidFill>
              </a:rPr>
              <a:t>답안 예시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53F9D9-10F3-6215-4F4C-B30BEC78E3D8}"/>
              </a:ext>
            </a:extLst>
          </p:cNvPr>
          <p:cNvSpPr txBox="1"/>
          <p:nvPr/>
        </p:nvSpPr>
        <p:spPr>
          <a:xfrm>
            <a:off x="5853067" y="1500820"/>
            <a:ext cx="6271232" cy="199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리스트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‘d’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계산된 결과를 저장하기 위한 용도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배열의 첫 번째 원소부터 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번째 원소까지의 최대 식량 양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d[n-1]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에는 배열의 첫 번째 원소부터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번째 원소까지의 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최대 식량 양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AFE273D2-B975-3DA1-405C-46FDE5724266}"/>
              </a:ext>
            </a:extLst>
          </p:cNvPr>
          <p:cNvGrpSpPr/>
          <p:nvPr/>
        </p:nvGrpSpPr>
        <p:grpSpPr>
          <a:xfrm>
            <a:off x="6471282" y="3503230"/>
            <a:ext cx="5563220" cy="1150778"/>
            <a:chOff x="6289060" y="4518605"/>
            <a:chExt cx="5563220" cy="1150778"/>
          </a:xfrm>
        </p:grpSpPr>
        <p:sp>
          <p:nvSpPr>
            <p:cNvPr id="22" name="순서도: 수행의 시작/종료 21">
              <a:extLst>
                <a:ext uri="{FF2B5EF4-FFF2-40B4-BE49-F238E27FC236}">
                  <a16:creationId xmlns:a16="http://schemas.microsoft.com/office/drawing/2014/main" id="{9DE11935-0EDF-F9F9-25C7-6ECBC50416D6}"/>
                </a:ext>
              </a:extLst>
            </p:cNvPr>
            <p:cNvSpPr/>
            <p:nvPr/>
          </p:nvSpPr>
          <p:spPr>
            <a:xfrm>
              <a:off x="6289060" y="5281163"/>
              <a:ext cx="1156249" cy="3882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조건</a:t>
              </a:r>
            </a:p>
          </p:txBody>
        </p:sp>
        <p:sp>
          <p:nvSpPr>
            <p:cNvPr id="23" name="순서도: 수행의 시작/종료 22">
              <a:extLst>
                <a:ext uri="{FF2B5EF4-FFF2-40B4-BE49-F238E27FC236}">
                  <a16:creationId xmlns:a16="http://schemas.microsoft.com/office/drawing/2014/main" id="{DC083E8F-4B46-E596-295C-0C8EE7AB39E4}"/>
                </a:ext>
              </a:extLst>
            </p:cNvPr>
            <p:cNvSpPr/>
            <p:nvPr/>
          </p:nvSpPr>
          <p:spPr>
            <a:xfrm>
              <a:off x="6289060" y="4685492"/>
              <a:ext cx="1156249" cy="3882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</a:t>
              </a:r>
              <a:r>
                <a: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 </a:t>
              </a:r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조건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3613578-F02F-D2A3-7B0E-658981A210F9}"/>
                    </a:ext>
                  </a:extLst>
                </p:cNvPr>
                <p:cNvSpPr txBox="1"/>
                <p:nvPr/>
              </p:nvSpPr>
              <p:spPr>
                <a:xfrm>
                  <a:off x="7005868" y="4518605"/>
                  <a:ext cx="4846412" cy="10109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742950" lvl="1" indent="-285750">
                    <a:lnSpc>
                      <a:spcPct val="200000"/>
                    </a:lnSpc>
                    <a:buClr>
                      <a:srgbClr val="016F87"/>
                    </a:buClr>
                    <a:buFont typeface="Arial" panose="020B0604020202020204" pitchFamily="34" charset="0"/>
                    <a:buChar char="•"/>
                  </a:pPr>
                  <a:r>
                    <a:rPr lang="ko-KR" altLang="en-US" sz="1600" dirty="0">
                      <a:latin typeface="나눔스퀘어 네오 Bold" panose="00000800000000000000" pitchFamily="2" charset="-127"/>
                      <a:ea typeface="나눔스퀘어 네오 Bold" panose="00000800000000000000" pitchFamily="2" charset="-127"/>
                    </a:rPr>
                    <a:t>첫째 줄에 정수 </a:t>
                  </a:r>
                  <a:r>
                    <a:rPr lang="en-US" altLang="ko-KR" sz="1600" dirty="0">
                      <a:latin typeface="나눔스퀘어 네오 Bold" panose="00000800000000000000" pitchFamily="2" charset="-127"/>
                      <a:ea typeface="나눔스퀘어 네오 Bold" panose="00000800000000000000" pitchFamily="2" charset="-127"/>
                    </a:rPr>
                    <a:t>X</a:t>
                  </a:r>
                  <a:r>
                    <a:rPr lang="ko-KR" altLang="en-US" sz="1600" dirty="0">
                      <a:latin typeface="나눔스퀘어 네오 Bold" panose="00000800000000000000" pitchFamily="2" charset="-127"/>
                      <a:ea typeface="나눔스퀘어 네오 Bold" panose="00000800000000000000" pitchFamily="2" charset="-127"/>
                    </a:rPr>
                    <a:t>가 주어짐 </a:t>
                  </a:r>
                  <a:r>
                    <a:rPr lang="en-US" altLang="ko-KR" sz="1600" dirty="0">
                      <a:latin typeface="나눔스퀘어 네오 Bold" panose="00000800000000000000" pitchFamily="2" charset="-127"/>
                      <a:ea typeface="나눔스퀘어 네오 Bold" panose="00000800000000000000" pitchFamily="2" charset="-127"/>
                    </a:rPr>
                    <a:t>(1</a:t>
                  </a:r>
                  <a14:m>
                    <m:oMath xmlns:m="http://schemas.openxmlformats.org/officeDocument/2006/math">
                      <m:r>
                        <a:rPr lang="en-US" altLang="ko-KR" sz="1600" b="0" i="0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dirty="0" smtClean="0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altLang="ko-KR" sz="1600" b="0" i="0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US" altLang="ko-KR" sz="1600" dirty="0">
                      <a:latin typeface="나눔스퀘어 네오 Bold" panose="00000800000000000000" pitchFamily="2" charset="-127"/>
                    </a:rPr>
                    <a:t>X</a:t>
                  </a:r>
                  <a14:m>
                    <m:oMath xmlns:m="http://schemas.openxmlformats.org/officeDocument/2006/math">
                      <m:r>
                        <a:rPr lang="en-US" altLang="ko-KR" sz="1600" b="0" i="0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1600" dirty="0" smtClean="0">
                          <a:latin typeface="Cambria Math" panose="02040503050406030204" pitchFamily="18" charset="0"/>
                        </a:rPr>
                        <m:t>≤</m:t>
                      </m:r>
                    </m:oMath>
                  </a14:m>
                  <a:r>
                    <a:rPr lang="en-US" altLang="ko-KR" sz="1600" dirty="0">
                      <a:latin typeface="나눔스퀘어 네오 Bold" panose="00000800000000000000" pitchFamily="2" charset="-127"/>
                    </a:rPr>
                    <a:t> 30,000)</a:t>
                  </a:r>
                </a:p>
                <a:p>
                  <a:pPr marL="742950" lvl="1" indent="-285750">
                    <a:lnSpc>
                      <a:spcPct val="200000"/>
                    </a:lnSpc>
                    <a:buClr>
                      <a:srgbClr val="016F87"/>
                    </a:buClr>
                    <a:buFont typeface="Arial" panose="020B0604020202020204" pitchFamily="34" charset="0"/>
                    <a:buChar char="•"/>
                  </a:pPr>
                  <a:endPara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endParaRPr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3613578-F02F-D2A3-7B0E-658981A210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05868" y="4518605"/>
                  <a:ext cx="4846412" cy="1010918"/>
                </a:xfrm>
                <a:prstGeom prst="rect">
                  <a:avLst/>
                </a:prstGeom>
                <a:blipFill>
                  <a:blip r:embed="rId3"/>
                  <a:stretch>
                    <a:fillRect r="-2516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34A6FEB-9161-69CC-B93F-164823777477}"/>
                </a:ext>
              </a:extLst>
            </p:cNvPr>
            <p:cNvSpPr txBox="1"/>
            <p:nvPr/>
          </p:nvSpPr>
          <p:spPr>
            <a:xfrm>
              <a:off x="7005868" y="5114773"/>
              <a:ext cx="4846412" cy="518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742950" lvl="1" indent="-285750">
                <a:lnSpc>
                  <a:spcPct val="200000"/>
                </a:lnSpc>
                <a:buClr>
                  <a:srgbClr val="016F87"/>
                </a:buClr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첫째 줄에 연산을 하는 횟수의 최솟값을 출력</a:t>
              </a:r>
              <a:endPara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A27307B-A6F5-1E12-286B-E6ABF1E2F30D}"/>
              </a:ext>
            </a:extLst>
          </p:cNvPr>
          <p:cNvGrpSpPr/>
          <p:nvPr/>
        </p:nvGrpSpPr>
        <p:grpSpPr>
          <a:xfrm>
            <a:off x="6471282" y="4791367"/>
            <a:ext cx="1433616" cy="868480"/>
            <a:chOff x="562414" y="2685540"/>
            <a:chExt cx="3091506" cy="867362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3800EA17-A869-F927-135E-DFB436914EB4}"/>
                </a:ext>
              </a:extLst>
            </p:cNvPr>
            <p:cNvSpPr/>
            <p:nvPr/>
          </p:nvSpPr>
          <p:spPr>
            <a:xfrm>
              <a:off x="562414" y="2959903"/>
              <a:ext cx="3091506" cy="59299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4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1 3 1 5</a:t>
              </a:r>
            </a:p>
          </p:txBody>
        </p:sp>
        <p:sp>
          <p:nvSpPr>
            <p:cNvPr id="29" name="순서도: 수행의 시작/종료 28">
              <a:extLst>
                <a:ext uri="{FF2B5EF4-FFF2-40B4-BE49-F238E27FC236}">
                  <a16:creationId xmlns:a16="http://schemas.microsoft.com/office/drawing/2014/main" id="{3640B10A-1062-DAF1-7D09-91531CA95BD9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C1CFDE1-3F20-1561-8DD4-AE62E529E4F6}"/>
              </a:ext>
            </a:extLst>
          </p:cNvPr>
          <p:cNvGrpSpPr/>
          <p:nvPr/>
        </p:nvGrpSpPr>
        <p:grpSpPr>
          <a:xfrm>
            <a:off x="8536567" y="4791367"/>
            <a:ext cx="1757081" cy="868480"/>
            <a:chOff x="6096000" y="4209689"/>
            <a:chExt cx="1760249" cy="868480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434FED49-EDA8-5305-75C3-8E142151C85F}"/>
                </a:ext>
              </a:extLst>
            </p:cNvPr>
            <p:cNvSpPr/>
            <p:nvPr/>
          </p:nvSpPr>
          <p:spPr>
            <a:xfrm>
              <a:off x="6096000" y="4403549"/>
              <a:ext cx="1760249" cy="67462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8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2" name="순서도: 수행의 시작/종료 31">
              <a:extLst>
                <a:ext uri="{FF2B5EF4-FFF2-40B4-BE49-F238E27FC236}">
                  <a16:creationId xmlns:a16="http://schemas.microsoft.com/office/drawing/2014/main" id="{37C72A25-A8AB-1929-8133-C42726779768}"/>
                </a:ext>
              </a:extLst>
            </p:cNvPr>
            <p:cNvSpPr/>
            <p:nvPr/>
          </p:nvSpPr>
          <p:spPr>
            <a:xfrm>
              <a:off x="6096000" y="4209689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2372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195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바닥 공사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2" name="순서도: 수행의 시작/종료 11">
            <a:extLst>
              <a:ext uri="{FF2B5EF4-FFF2-40B4-BE49-F238E27FC236}">
                <a16:creationId xmlns:a16="http://schemas.microsoft.com/office/drawing/2014/main" id="{340F1E33-0CB1-E715-7B1D-F54E4FF2D618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70E5C6-466D-6345-91F4-B0FF69F5C232}"/>
              </a:ext>
            </a:extLst>
          </p:cNvPr>
          <p:cNvSpPr txBox="1"/>
          <p:nvPr/>
        </p:nvSpPr>
        <p:spPr>
          <a:xfrm>
            <a:off x="784415" y="1618419"/>
            <a:ext cx="775092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가로의 길이가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N,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세로의 길이가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 직사각형 형태의 얇은 바닥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얇은 바닥을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X 2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덮개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2 X 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덮개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2 X 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의 덮개를 이용해 채우고자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바닥을 채우는 모든 경우의 수를 구하는 프로그램을 작성할 것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 X 3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크기의 바닥을 채우는 경우의 수는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EAC1B3-B6A6-76A8-912D-A39F12BBC299}"/>
              </a:ext>
            </a:extLst>
          </p:cNvPr>
          <p:cNvSpPr txBox="1"/>
          <p:nvPr/>
        </p:nvSpPr>
        <p:spPr>
          <a:xfrm>
            <a:off x="5501742" y="2973334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D5501CA-C8F4-F827-F1B4-A5A1947F4E7C}"/>
              </a:ext>
            </a:extLst>
          </p:cNvPr>
          <p:cNvGrpSpPr/>
          <p:nvPr/>
        </p:nvGrpSpPr>
        <p:grpSpPr>
          <a:xfrm>
            <a:off x="1362540" y="4362776"/>
            <a:ext cx="2950616" cy="1058465"/>
            <a:chOff x="7962145" y="3779769"/>
            <a:chExt cx="2950616" cy="1058465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F96E4650-5304-27F6-C693-9852BBA3FF05}"/>
                </a:ext>
              </a:extLst>
            </p:cNvPr>
            <p:cNvGrpSpPr/>
            <p:nvPr/>
          </p:nvGrpSpPr>
          <p:grpSpPr>
            <a:xfrm>
              <a:off x="7962145" y="3779769"/>
              <a:ext cx="720000" cy="698465"/>
              <a:chOff x="1349763" y="4217938"/>
              <a:chExt cx="720000" cy="698465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11FB637-31D0-AD2A-723E-A7E832DD6481}"/>
                  </a:ext>
                </a:extLst>
              </p:cNvPr>
              <p:cNvSpPr/>
              <p:nvPr/>
            </p:nvSpPr>
            <p:spPr>
              <a:xfrm>
                <a:off x="1349763" y="4556403"/>
                <a:ext cx="720000" cy="3600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CDE8453-E6A6-8B99-3B14-7B59606EE836}"/>
                  </a:ext>
                </a:extLst>
              </p:cNvPr>
              <p:cNvSpPr txBox="1"/>
              <p:nvPr/>
            </p:nvSpPr>
            <p:spPr>
              <a:xfrm>
                <a:off x="1439884" y="4217938"/>
                <a:ext cx="5668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1 X 2</a:t>
                </a:r>
                <a:endParaRPr lang="ko-KR" altLang="en-US" sz="12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81284F63-9C9C-F8FB-623C-255AA632BE4E}"/>
                </a:ext>
              </a:extLst>
            </p:cNvPr>
            <p:cNvGrpSpPr/>
            <p:nvPr/>
          </p:nvGrpSpPr>
          <p:grpSpPr>
            <a:xfrm>
              <a:off x="9191778" y="3779770"/>
              <a:ext cx="566886" cy="1058464"/>
              <a:chOff x="2579396" y="4217939"/>
              <a:chExt cx="566886" cy="1058464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138EC40-8A1D-C096-C555-A7FDBFC0A292}"/>
                  </a:ext>
                </a:extLst>
              </p:cNvPr>
              <p:cNvSpPr/>
              <p:nvPr/>
            </p:nvSpPr>
            <p:spPr>
              <a:xfrm>
                <a:off x="2648391" y="4556403"/>
                <a:ext cx="360000" cy="7200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13EBD1F-8977-480E-0F39-46A19757BE0C}"/>
                  </a:ext>
                </a:extLst>
              </p:cNvPr>
              <p:cNvSpPr txBox="1"/>
              <p:nvPr/>
            </p:nvSpPr>
            <p:spPr>
              <a:xfrm>
                <a:off x="2579396" y="4217939"/>
                <a:ext cx="5668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2 X 1</a:t>
                </a:r>
                <a:endParaRPr lang="ko-KR" altLang="en-US" sz="12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12309E6-28A1-2033-F9C3-C2AD2F7EA311}"/>
                </a:ext>
              </a:extLst>
            </p:cNvPr>
            <p:cNvGrpSpPr/>
            <p:nvPr/>
          </p:nvGrpSpPr>
          <p:grpSpPr>
            <a:xfrm>
              <a:off x="10192761" y="3779771"/>
              <a:ext cx="720000" cy="1058463"/>
              <a:chOff x="3580379" y="4217940"/>
              <a:chExt cx="720000" cy="1058463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A86D7C16-13CD-F030-4C66-6F320A99A902}"/>
                  </a:ext>
                </a:extLst>
              </p:cNvPr>
              <p:cNvSpPr/>
              <p:nvPr/>
            </p:nvSpPr>
            <p:spPr>
              <a:xfrm>
                <a:off x="3580379" y="4556403"/>
                <a:ext cx="720000" cy="7200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6DB6920-D451-5CD2-3DA8-62DE13D3C66E}"/>
                  </a:ext>
                </a:extLst>
              </p:cNvPr>
              <p:cNvSpPr txBox="1"/>
              <p:nvPr/>
            </p:nvSpPr>
            <p:spPr>
              <a:xfrm>
                <a:off x="3641564" y="4217940"/>
                <a:ext cx="6588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2 X 2</a:t>
                </a:r>
                <a:endParaRPr lang="ko-KR" altLang="en-US" sz="12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</p:txBody>
          </p:sp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FE557B0-B000-3AF2-9174-3C908ED2C752}"/>
              </a:ext>
            </a:extLst>
          </p:cNvPr>
          <p:cNvSpPr txBox="1"/>
          <p:nvPr/>
        </p:nvSpPr>
        <p:spPr>
          <a:xfrm>
            <a:off x="405036" y="4742741"/>
            <a:ext cx="527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덮개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8AD94A3-48B1-6ED8-2E4E-905E90568039}"/>
              </a:ext>
            </a:extLst>
          </p:cNvPr>
          <p:cNvSpPr txBox="1"/>
          <p:nvPr/>
        </p:nvSpPr>
        <p:spPr>
          <a:xfrm>
            <a:off x="405036" y="3765373"/>
            <a:ext cx="527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바닥</a:t>
            </a:r>
          </a:p>
        </p:txBody>
      </p:sp>
      <p:sp>
        <p:nvSpPr>
          <p:cNvPr id="36" name="정육면체 35">
            <a:extLst>
              <a:ext uri="{FF2B5EF4-FFF2-40B4-BE49-F238E27FC236}">
                <a16:creationId xmlns:a16="http://schemas.microsoft.com/office/drawing/2014/main" id="{9C36E19E-BD17-EA22-F56D-7A2DB7AFEC50}"/>
              </a:ext>
            </a:extLst>
          </p:cNvPr>
          <p:cNvSpPr/>
          <p:nvPr/>
        </p:nvSpPr>
        <p:spPr>
          <a:xfrm rot="10800000" flipH="1">
            <a:off x="1312210" y="3657490"/>
            <a:ext cx="3960000" cy="529587"/>
          </a:xfrm>
          <a:prstGeom prst="cub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B4F5F7F-36E2-B4D1-6AF0-5E431EBCB4C9}"/>
              </a:ext>
            </a:extLst>
          </p:cNvPr>
          <p:cNvSpPr txBox="1"/>
          <p:nvPr/>
        </p:nvSpPr>
        <p:spPr>
          <a:xfrm>
            <a:off x="2812335" y="3319026"/>
            <a:ext cx="661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가로 </a:t>
            </a:r>
            <a:r>
              <a:rPr lang="en-US" altLang="ko-KR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N</a:t>
            </a:r>
            <a:endParaRPr lang="ko-KR" altLang="en-US" sz="12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A5B8D82-44A8-8DD9-C27E-659E4F06E8B5}"/>
              </a:ext>
            </a:extLst>
          </p:cNvPr>
          <p:cNvSpPr txBox="1"/>
          <p:nvPr/>
        </p:nvSpPr>
        <p:spPr>
          <a:xfrm>
            <a:off x="5339577" y="3783784"/>
            <a:ext cx="661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세로 </a:t>
            </a:r>
            <a:r>
              <a:rPr lang="en-US" altLang="ko-KR" sz="1200" dirty="0">
                <a:latin typeface="나눔스퀘어 네오 Bold" panose="020B0600000101010101" charset="-127"/>
                <a:ea typeface="나눔스퀘어 네오 Bold" panose="020B0600000101010101" charset="-127"/>
              </a:rPr>
              <a:t>2</a:t>
            </a:r>
            <a:endParaRPr lang="ko-KR" altLang="en-US" sz="1200" dirty="0">
              <a:latin typeface="나눔스퀘어 네오 Bold" panose="020B0600000101010101" charset="-127"/>
              <a:ea typeface="나눔스퀘어 네오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1099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195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바닥 공사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19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EAC7C02-5DC1-D6C2-BECD-F99604C822A7}"/>
              </a:ext>
            </a:extLst>
          </p:cNvPr>
          <p:cNvGrpSpPr/>
          <p:nvPr/>
        </p:nvGrpSpPr>
        <p:grpSpPr>
          <a:xfrm>
            <a:off x="535207" y="5207376"/>
            <a:ext cx="1620000" cy="1080298"/>
            <a:chOff x="648760" y="4083799"/>
            <a:chExt cx="1620000" cy="1080298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83CA324-9F7B-5E36-A120-6A5934DFAAB8}"/>
                </a:ext>
              </a:extLst>
            </p:cNvPr>
            <p:cNvSpPr/>
            <p:nvPr/>
          </p:nvSpPr>
          <p:spPr>
            <a:xfrm>
              <a:off x="648760" y="4083799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46078AE-C58C-082A-BBB6-D83B94A18D5C}"/>
                </a:ext>
              </a:extLst>
            </p:cNvPr>
            <p:cNvSpPr/>
            <p:nvPr/>
          </p:nvSpPr>
          <p:spPr>
            <a:xfrm>
              <a:off x="1188760" y="4083799"/>
              <a:ext cx="1080000" cy="108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CA81FB7E-1C6E-37E7-84CD-17ED30340DA7}"/>
              </a:ext>
            </a:extLst>
          </p:cNvPr>
          <p:cNvSpPr/>
          <p:nvPr/>
        </p:nvSpPr>
        <p:spPr>
          <a:xfrm>
            <a:off x="5100729" y="3475525"/>
            <a:ext cx="540000" cy="10802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2D2B42B-7CEB-3A82-C66A-1CC1AC61B1EF}"/>
              </a:ext>
            </a:extLst>
          </p:cNvPr>
          <p:cNvSpPr/>
          <p:nvPr/>
        </p:nvSpPr>
        <p:spPr>
          <a:xfrm>
            <a:off x="5626658" y="3475525"/>
            <a:ext cx="540000" cy="10802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6BEA0CB-3C84-9B37-C5D6-82CF0B49C489}"/>
              </a:ext>
            </a:extLst>
          </p:cNvPr>
          <p:cNvSpPr/>
          <p:nvPr/>
        </p:nvSpPr>
        <p:spPr>
          <a:xfrm>
            <a:off x="2759119" y="5206780"/>
            <a:ext cx="108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94084B0-116B-DB26-AB57-93CBEFE77E1F}"/>
              </a:ext>
            </a:extLst>
          </p:cNvPr>
          <p:cNvSpPr/>
          <p:nvPr/>
        </p:nvSpPr>
        <p:spPr>
          <a:xfrm>
            <a:off x="3839119" y="5206780"/>
            <a:ext cx="540000" cy="10802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C74B073-4E41-9968-5385-A1EA9E2D517E}"/>
              </a:ext>
            </a:extLst>
          </p:cNvPr>
          <p:cNvSpPr/>
          <p:nvPr/>
        </p:nvSpPr>
        <p:spPr>
          <a:xfrm>
            <a:off x="2759119" y="3475525"/>
            <a:ext cx="1080000" cy="108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EF12DB2-786C-E9F3-BCD0-A0AE54333C8E}"/>
              </a:ext>
            </a:extLst>
          </p:cNvPr>
          <p:cNvGrpSpPr/>
          <p:nvPr/>
        </p:nvGrpSpPr>
        <p:grpSpPr>
          <a:xfrm>
            <a:off x="5100729" y="5206780"/>
            <a:ext cx="1620000" cy="1080298"/>
            <a:chOff x="5556000" y="2162403"/>
            <a:chExt cx="1620000" cy="108029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4A99760-C9D3-0C86-15F7-A8FCA9B05442}"/>
                </a:ext>
              </a:extLst>
            </p:cNvPr>
            <p:cNvSpPr/>
            <p:nvPr/>
          </p:nvSpPr>
          <p:spPr>
            <a:xfrm>
              <a:off x="5556000" y="2162403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E11BE22-F01F-3188-8196-D218F57CB44F}"/>
                </a:ext>
              </a:extLst>
            </p:cNvPr>
            <p:cNvSpPr/>
            <p:nvPr/>
          </p:nvSpPr>
          <p:spPr>
            <a:xfrm>
              <a:off x="6096000" y="2162403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A60B6F0-C04C-26BD-6E50-AF678422A05B}"/>
                </a:ext>
              </a:extLst>
            </p:cNvPr>
            <p:cNvSpPr/>
            <p:nvPr/>
          </p:nvSpPr>
          <p:spPr>
            <a:xfrm>
              <a:off x="6636000" y="2162403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5D9E24C-3A33-AE1C-2C9A-28DD3623DB09}"/>
              </a:ext>
            </a:extLst>
          </p:cNvPr>
          <p:cNvSpPr/>
          <p:nvPr/>
        </p:nvSpPr>
        <p:spPr>
          <a:xfrm>
            <a:off x="7278658" y="5206780"/>
            <a:ext cx="540000" cy="10802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8B9E8B5-6B8D-BD5E-6D83-B6AF13E72F99}"/>
              </a:ext>
            </a:extLst>
          </p:cNvPr>
          <p:cNvSpPr/>
          <p:nvPr/>
        </p:nvSpPr>
        <p:spPr>
          <a:xfrm>
            <a:off x="9502570" y="3529611"/>
            <a:ext cx="1080000" cy="54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30906CC-E418-6869-6C7E-808822B0174C}"/>
              </a:ext>
            </a:extLst>
          </p:cNvPr>
          <p:cNvSpPr/>
          <p:nvPr/>
        </p:nvSpPr>
        <p:spPr>
          <a:xfrm>
            <a:off x="7818658" y="5747078"/>
            <a:ext cx="1080000" cy="54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5AF42CE-76E5-7E51-B598-EB8A6AE1961D}"/>
              </a:ext>
            </a:extLst>
          </p:cNvPr>
          <p:cNvGrpSpPr/>
          <p:nvPr/>
        </p:nvGrpSpPr>
        <p:grpSpPr>
          <a:xfrm>
            <a:off x="9502570" y="5206780"/>
            <a:ext cx="1620424" cy="1080596"/>
            <a:chOff x="3583736" y="3573594"/>
            <a:chExt cx="1620424" cy="1080596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24699BA-0B00-D09A-445C-D34C80BE6605}"/>
                </a:ext>
              </a:extLst>
            </p:cNvPr>
            <p:cNvSpPr/>
            <p:nvPr/>
          </p:nvSpPr>
          <p:spPr>
            <a:xfrm>
              <a:off x="4664160" y="3573892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159A99A-5921-9AB5-7355-64148C75B792}"/>
                </a:ext>
              </a:extLst>
            </p:cNvPr>
            <p:cNvSpPr/>
            <p:nvPr/>
          </p:nvSpPr>
          <p:spPr>
            <a:xfrm>
              <a:off x="3583736" y="3573594"/>
              <a:ext cx="1080000" cy="54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6E3CD2A-2719-0D6D-1E27-B1B488036687}"/>
                </a:ext>
              </a:extLst>
            </p:cNvPr>
            <p:cNvSpPr/>
            <p:nvPr/>
          </p:nvSpPr>
          <p:spPr>
            <a:xfrm>
              <a:off x="3583948" y="4114041"/>
              <a:ext cx="1080000" cy="54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1238382-7B83-7678-756D-83705ABFC46C}"/>
              </a:ext>
            </a:extLst>
          </p:cNvPr>
          <p:cNvSpPr txBox="1"/>
          <p:nvPr/>
        </p:nvSpPr>
        <p:spPr>
          <a:xfrm>
            <a:off x="-145973" y="2636608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=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A59AE6B-797A-4CFC-B6E7-A253FCAC54F5}"/>
              </a:ext>
            </a:extLst>
          </p:cNvPr>
          <p:cNvSpPr/>
          <p:nvPr/>
        </p:nvSpPr>
        <p:spPr>
          <a:xfrm>
            <a:off x="9502570" y="4069611"/>
            <a:ext cx="1080000" cy="54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78542C4-1F32-D9A2-9714-D840831E4D98}"/>
              </a:ext>
            </a:extLst>
          </p:cNvPr>
          <p:cNvSpPr/>
          <p:nvPr/>
        </p:nvSpPr>
        <p:spPr>
          <a:xfrm>
            <a:off x="7818658" y="5206780"/>
            <a:ext cx="1080000" cy="54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41ABD48-B9A5-77AA-5F32-6CC28BFBA75C}"/>
              </a:ext>
            </a:extLst>
          </p:cNvPr>
          <p:cNvSpPr txBox="1"/>
          <p:nvPr/>
        </p:nvSpPr>
        <p:spPr>
          <a:xfrm>
            <a:off x="-132460" y="4494797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=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35D9E54-0931-DAB9-E2DF-D1BC7096887B}"/>
              </a:ext>
            </a:extLst>
          </p:cNvPr>
          <p:cNvSpPr txBox="1"/>
          <p:nvPr/>
        </p:nvSpPr>
        <p:spPr>
          <a:xfrm>
            <a:off x="-145973" y="887286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=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F7CC716-CDF7-DC5C-98A8-14FA47998DDE}"/>
              </a:ext>
            </a:extLst>
          </p:cNvPr>
          <p:cNvSpPr/>
          <p:nvPr/>
        </p:nvSpPr>
        <p:spPr>
          <a:xfrm>
            <a:off x="535207" y="1534785"/>
            <a:ext cx="540000" cy="10802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4801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5383C9-272F-3525-960A-52DA28783CD6}"/>
              </a:ext>
            </a:extLst>
          </p:cNvPr>
          <p:cNvSpPr txBox="1"/>
          <p:nvPr/>
        </p:nvSpPr>
        <p:spPr>
          <a:xfrm>
            <a:off x="473061" y="1142080"/>
            <a:ext cx="11425155" cy="199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</a:t>
            </a:r>
            <a:r>
              <a:rPr lang="en-US" altLang="ko-KR" sz="1600" baseline="30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Dynamic Programming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컴퓨터는 연산 속도에 한계가 있고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메모리 공간을 사용할 수 있는 데이터의 개수가 한정적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효율적인 알고리즘을 작성해야함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탑다운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보텀업</a:t>
            </a:r>
            <a:r>
              <a:rPr lang="en-US" altLang="ko-KR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160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기법을 자주 사용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6289F3-0B95-0EBB-6DB6-81A020D3B285}"/>
              </a:ext>
            </a:extLst>
          </p:cNvPr>
          <p:cNvSpPr txBox="1"/>
          <p:nvPr/>
        </p:nvSpPr>
        <p:spPr>
          <a:xfrm>
            <a:off x="473061" y="3429000"/>
            <a:ext cx="6233458" cy="1995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피보나치 수열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프로그래밍으로 해결할 수 있는 대표적인 예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이전 두 항의 합을 현재의 항으로 설정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 번째 항과 두 번째 항의 값이 모두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5E1C5E3-992A-A978-1115-E1300CB914E7}"/>
                  </a:ext>
                </a:extLst>
              </p:cNvPr>
              <p:cNvSpPr txBox="1"/>
              <p:nvPr/>
            </p:nvSpPr>
            <p:spPr>
              <a:xfrm>
                <a:off x="2246543" y="5490544"/>
                <a:ext cx="184710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ko-KR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ko-KR" altLang="en-US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ko-KR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ko-KR" altLang="en-US" i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ko-KR" altLang="en-US" i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ko-KR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ko-KR" altLang="en-US" i="0">
                              <a:latin typeface="Cambria Math" panose="02040503050406030204" pitchFamily="18" charset="0"/>
                            </a:rPr>
                            <m:t>−2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5E1C5E3-992A-A978-1115-E1300CB914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6543" y="5490544"/>
                <a:ext cx="1847109" cy="276999"/>
              </a:xfrm>
              <a:prstGeom prst="rect">
                <a:avLst/>
              </a:prstGeom>
              <a:blipFill>
                <a:blip r:embed="rId2"/>
                <a:stretch>
                  <a:fillRect l="-660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82905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34195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바닥 공사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20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6EECE8E-B8DE-AF95-D1EA-1CE27C2D3A89}"/>
              </a:ext>
            </a:extLst>
          </p:cNvPr>
          <p:cNvGrpSpPr/>
          <p:nvPr/>
        </p:nvGrpSpPr>
        <p:grpSpPr>
          <a:xfrm>
            <a:off x="720478" y="1573681"/>
            <a:ext cx="1620000" cy="1080298"/>
            <a:chOff x="884160" y="2003866"/>
            <a:chExt cx="1620000" cy="1080298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83CA324-9F7B-5E36-A120-6A5934DFAAB8}"/>
                </a:ext>
              </a:extLst>
            </p:cNvPr>
            <p:cNvSpPr/>
            <p:nvPr/>
          </p:nvSpPr>
          <p:spPr>
            <a:xfrm>
              <a:off x="884160" y="2003866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46078AE-C58C-082A-BBB6-D83B94A18D5C}"/>
                </a:ext>
              </a:extLst>
            </p:cNvPr>
            <p:cNvSpPr/>
            <p:nvPr/>
          </p:nvSpPr>
          <p:spPr>
            <a:xfrm>
              <a:off x="1424160" y="2003866"/>
              <a:ext cx="1080000" cy="108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7C71676-B2F6-6C2B-70AC-AF0130CF9D57}"/>
              </a:ext>
            </a:extLst>
          </p:cNvPr>
          <p:cNvGrpSpPr/>
          <p:nvPr/>
        </p:nvGrpSpPr>
        <p:grpSpPr>
          <a:xfrm>
            <a:off x="2962319" y="1573383"/>
            <a:ext cx="1620000" cy="1080298"/>
            <a:chOff x="3805132" y="1803005"/>
            <a:chExt cx="1620000" cy="1080298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6BEA0CB-3C84-9B37-C5D6-82CF0B49C489}"/>
                </a:ext>
              </a:extLst>
            </p:cNvPr>
            <p:cNvSpPr/>
            <p:nvPr/>
          </p:nvSpPr>
          <p:spPr>
            <a:xfrm>
              <a:off x="3805132" y="1803005"/>
              <a:ext cx="1080000" cy="108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94084B0-116B-DB26-AB57-93CBEFE77E1F}"/>
                </a:ext>
              </a:extLst>
            </p:cNvPr>
            <p:cNvSpPr/>
            <p:nvPr/>
          </p:nvSpPr>
          <p:spPr>
            <a:xfrm>
              <a:off x="4885132" y="1803005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EF12DB2-786C-E9F3-BCD0-A0AE54333C8E}"/>
              </a:ext>
            </a:extLst>
          </p:cNvPr>
          <p:cNvGrpSpPr/>
          <p:nvPr/>
        </p:nvGrpSpPr>
        <p:grpSpPr>
          <a:xfrm>
            <a:off x="5286000" y="1573085"/>
            <a:ext cx="1620000" cy="1080298"/>
            <a:chOff x="5556000" y="2162403"/>
            <a:chExt cx="1620000" cy="108029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4A99760-C9D3-0C86-15F7-A8FCA9B05442}"/>
                </a:ext>
              </a:extLst>
            </p:cNvPr>
            <p:cNvSpPr/>
            <p:nvPr/>
          </p:nvSpPr>
          <p:spPr>
            <a:xfrm>
              <a:off x="5556000" y="2162403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E11BE22-F01F-3188-8196-D218F57CB44F}"/>
                </a:ext>
              </a:extLst>
            </p:cNvPr>
            <p:cNvSpPr/>
            <p:nvPr/>
          </p:nvSpPr>
          <p:spPr>
            <a:xfrm>
              <a:off x="6096000" y="2162403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A60B6F0-C04C-26BD-6E50-AF678422A05B}"/>
                </a:ext>
              </a:extLst>
            </p:cNvPr>
            <p:cNvSpPr/>
            <p:nvPr/>
          </p:nvSpPr>
          <p:spPr>
            <a:xfrm>
              <a:off x="6636000" y="2162403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B77B8A4-141C-C838-040A-CE09752B4D7D}"/>
              </a:ext>
            </a:extLst>
          </p:cNvPr>
          <p:cNvGrpSpPr/>
          <p:nvPr/>
        </p:nvGrpSpPr>
        <p:grpSpPr>
          <a:xfrm>
            <a:off x="7463929" y="1572787"/>
            <a:ext cx="1620000" cy="1080596"/>
            <a:chOff x="1263625" y="3315845"/>
            <a:chExt cx="1620000" cy="1080596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5D9E24C-3A33-AE1C-2C9A-28DD3623DB09}"/>
                </a:ext>
              </a:extLst>
            </p:cNvPr>
            <p:cNvSpPr/>
            <p:nvPr/>
          </p:nvSpPr>
          <p:spPr>
            <a:xfrm>
              <a:off x="1263625" y="3316143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58B9E8B5-6B8D-BD5E-6D83-B6AF13E72F99}"/>
                </a:ext>
              </a:extLst>
            </p:cNvPr>
            <p:cNvSpPr/>
            <p:nvPr/>
          </p:nvSpPr>
          <p:spPr>
            <a:xfrm>
              <a:off x="1803625" y="3315845"/>
              <a:ext cx="1080000" cy="54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930906CC-E418-6869-6C7E-808822B0174C}"/>
                </a:ext>
              </a:extLst>
            </p:cNvPr>
            <p:cNvSpPr/>
            <p:nvPr/>
          </p:nvSpPr>
          <p:spPr>
            <a:xfrm>
              <a:off x="1803625" y="3856441"/>
              <a:ext cx="1080000" cy="54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5AF42CE-76E5-7E51-B598-EB8A6AE1961D}"/>
              </a:ext>
            </a:extLst>
          </p:cNvPr>
          <p:cNvGrpSpPr/>
          <p:nvPr/>
        </p:nvGrpSpPr>
        <p:grpSpPr>
          <a:xfrm>
            <a:off x="9687841" y="1573085"/>
            <a:ext cx="1620424" cy="1080596"/>
            <a:chOff x="3583736" y="3573594"/>
            <a:chExt cx="1620424" cy="1080596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24699BA-0B00-D09A-445C-D34C80BE6605}"/>
                </a:ext>
              </a:extLst>
            </p:cNvPr>
            <p:cNvSpPr/>
            <p:nvPr/>
          </p:nvSpPr>
          <p:spPr>
            <a:xfrm>
              <a:off x="4664160" y="3573892"/>
              <a:ext cx="540000" cy="108029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159A99A-5921-9AB5-7355-64148C75B792}"/>
                </a:ext>
              </a:extLst>
            </p:cNvPr>
            <p:cNvSpPr/>
            <p:nvPr/>
          </p:nvSpPr>
          <p:spPr>
            <a:xfrm>
              <a:off x="3583736" y="3573594"/>
              <a:ext cx="1080000" cy="54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6E3CD2A-2719-0D6D-1E27-B1B488036687}"/>
                </a:ext>
              </a:extLst>
            </p:cNvPr>
            <p:cNvSpPr/>
            <p:nvPr/>
          </p:nvSpPr>
          <p:spPr>
            <a:xfrm>
              <a:off x="3583948" y="4114041"/>
              <a:ext cx="1080000" cy="54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1238382-7B83-7678-756D-83705ABFC46C}"/>
              </a:ext>
            </a:extLst>
          </p:cNvPr>
          <p:cNvSpPr txBox="1"/>
          <p:nvPr/>
        </p:nvSpPr>
        <p:spPr>
          <a:xfrm>
            <a:off x="176276" y="958765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=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3,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 바닥을 덮개로 채울 수 있는 경우의 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0A2330-C22D-291B-3CE9-0D6E104790B1}"/>
              </a:ext>
            </a:extLst>
          </p:cNvPr>
          <p:cNvSpPr txBox="1"/>
          <p:nvPr/>
        </p:nvSpPr>
        <p:spPr>
          <a:xfrm>
            <a:off x="720478" y="2785008"/>
            <a:ext cx="17249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8-7.py </a:t>
            </a:r>
            <a:r>
              <a:rPr lang="ko-KR" altLang="en-US" sz="1500" b="1" dirty="0">
                <a:solidFill>
                  <a:srgbClr val="016F87"/>
                </a:solidFill>
              </a:rPr>
              <a:t>답안 예시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2118E53F-12AF-D10D-020A-E162CCF43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78" y="3108173"/>
            <a:ext cx="5351473" cy="3314309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EEE1C99-E947-F82F-6848-BEB53730E856}"/>
              </a:ext>
            </a:extLst>
          </p:cNvPr>
          <p:cNvSpPr txBox="1"/>
          <p:nvPr/>
        </p:nvSpPr>
        <p:spPr>
          <a:xfrm>
            <a:off x="5826000" y="2932560"/>
            <a:ext cx="6271232" cy="1841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리스트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‘d’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계산된 결과를 저장하기 위한 용도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때의 경우의 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 % 796796’: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중간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계산 과정에서 수가 커지는 것을 방지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32" name="액자 31">
            <a:extLst>
              <a:ext uri="{FF2B5EF4-FFF2-40B4-BE49-F238E27FC236}">
                <a16:creationId xmlns:a16="http://schemas.microsoft.com/office/drawing/2014/main" id="{88B72521-3796-8457-9CEC-CA17E8C521D2}"/>
              </a:ext>
            </a:extLst>
          </p:cNvPr>
          <p:cNvSpPr/>
          <p:nvPr/>
        </p:nvSpPr>
        <p:spPr>
          <a:xfrm>
            <a:off x="4265156" y="5465593"/>
            <a:ext cx="803935" cy="190571"/>
          </a:xfrm>
          <a:prstGeom prst="frame">
            <a:avLst/>
          </a:prstGeom>
          <a:solidFill>
            <a:schemeClr val="accent2">
              <a:lumMod val="75000"/>
            </a:schemeClr>
          </a:solidFill>
          <a:ln w="127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6CE9AC2-DD20-4F89-EF7E-135A7E878873}"/>
              </a:ext>
            </a:extLst>
          </p:cNvPr>
          <p:cNvGrpSpPr/>
          <p:nvPr/>
        </p:nvGrpSpPr>
        <p:grpSpPr>
          <a:xfrm>
            <a:off x="6456716" y="5395724"/>
            <a:ext cx="1317015" cy="737551"/>
            <a:chOff x="9044469" y="4077915"/>
            <a:chExt cx="2840063" cy="736601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82B363F7-E385-4017-4A50-44529E7DF127}"/>
                </a:ext>
              </a:extLst>
            </p:cNvPr>
            <p:cNvSpPr/>
            <p:nvPr/>
          </p:nvSpPr>
          <p:spPr>
            <a:xfrm>
              <a:off x="9044469" y="4329169"/>
              <a:ext cx="2840063" cy="485347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3</a:t>
              </a:r>
            </a:p>
          </p:txBody>
        </p:sp>
        <p:sp>
          <p:nvSpPr>
            <p:cNvPr id="36" name="순서도: 수행의 시작/종료 35">
              <a:extLst>
                <a:ext uri="{FF2B5EF4-FFF2-40B4-BE49-F238E27FC236}">
                  <a16:creationId xmlns:a16="http://schemas.microsoft.com/office/drawing/2014/main" id="{824B3A9E-D315-CBC8-EC58-4C33DCCD2CB2}"/>
                </a:ext>
              </a:extLst>
            </p:cNvPr>
            <p:cNvSpPr/>
            <p:nvPr/>
          </p:nvSpPr>
          <p:spPr>
            <a:xfrm>
              <a:off x="9044469" y="4077915"/>
              <a:ext cx="2493381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14A7D85D-8426-B073-6B5A-52297926E277}"/>
              </a:ext>
            </a:extLst>
          </p:cNvPr>
          <p:cNvGrpSpPr/>
          <p:nvPr/>
        </p:nvGrpSpPr>
        <p:grpSpPr>
          <a:xfrm>
            <a:off x="8348041" y="5353422"/>
            <a:ext cx="1435918" cy="779853"/>
            <a:chOff x="10196701" y="4634980"/>
            <a:chExt cx="1438507" cy="779853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27EFB0F8-A56F-32DF-301B-EC379B648CEE}"/>
                </a:ext>
              </a:extLst>
            </p:cNvPr>
            <p:cNvSpPr/>
            <p:nvPr/>
          </p:nvSpPr>
          <p:spPr>
            <a:xfrm>
              <a:off x="10196702" y="4911606"/>
              <a:ext cx="1438506" cy="50322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5</a:t>
              </a:r>
              <a:endParaRPr lang="ko-KR" altLang="en-US" sz="16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9" name="순서도: 수행의 시작/종료 38">
              <a:extLst>
                <a:ext uri="{FF2B5EF4-FFF2-40B4-BE49-F238E27FC236}">
                  <a16:creationId xmlns:a16="http://schemas.microsoft.com/office/drawing/2014/main" id="{ADF698B7-9F70-F6D4-E97B-1F8FD2C94B35}"/>
                </a:ext>
              </a:extLst>
            </p:cNvPr>
            <p:cNvSpPr/>
            <p:nvPr/>
          </p:nvSpPr>
          <p:spPr>
            <a:xfrm>
              <a:off x="10196701" y="4634980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5061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58833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효율적인 화폐 구성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18" name="순서도: 수행의 시작/종료 17">
            <a:extLst>
              <a:ext uri="{FF2B5EF4-FFF2-40B4-BE49-F238E27FC236}">
                <a16:creationId xmlns:a16="http://schemas.microsoft.com/office/drawing/2014/main" id="{68ACB12C-CA62-DEC7-03BD-7D5B6703151C}"/>
              </a:ext>
            </a:extLst>
          </p:cNvPr>
          <p:cNvSpPr/>
          <p:nvPr/>
        </p:nvSpPr>
        <p:spPr>
          <a:xfrm>
            <a:off x="206291" y="1230199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73A871-916A-8C02-FC76-52E0C76FD6C2}"/>
              </a:ext>
            </a:extLst>
          </p:cNvPr>
          <p:cNvSpPr txBox="1"/>
          <p:nvPr/>
        </p:nvSpPr>
        <p:spPr>
          <a:xfrm>
            <a:off x="784415" y="1618419"/>
            <a:ext cx="10691612" cy="248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가지 종류의 화폐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화폐들의 개수를 최소한으로 이용해서 그 가치의 합이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원이 되도록 하는 문제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이때 각 화폐는 몇 개라도 사용할 수 있으며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사용한 화폐의 구성은 같지만 순서만 다른 것은 같은 경우로 구분함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lvl="1">
              <a:lnSpc>
                <a:spcPct val="200000"/>
              </a:lnSpc>
              <a:buClr>
                <a:srgbClr val="016F87"/>
              </a:buClr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예를 들어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2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 단위의 화폐가 있을 때는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원을 만들기 위해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원을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개 사용하는 것이 가장 최소한의 화폐 개수임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0" name="순서도: 수행의 시작/종료 19">
            <a:extLst>
              <a:ext uri="{FF2B5EF4-FFF2-40B4-BE49-F238E27FC236}">
                <a16:creationId xmlns:a16="http://schemas.microsoft.com/office/drawing/2014/main" id="{38864BB3-97B3-8EE3-245D-9884DE193512}"/>
              </a:ext>
            </a:extLst>
          </p:cNvPr>
          <p:cNvSpPr/>
          <p:nvPr/>
        </p:nvSpPr>
        <p:spPr>
          <a:xfrm>
            <a:off x="206290" y="4494884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입력 조건</a:t>
            </a:r>
          </a:p>
        </p:txBody>
      </p:sp>
      <p:sp>
        <p:nvSpPr>
          <p:cNvPr id="21" name="순서도: 수행의 시작/종료 20">
            <a:extLst>
              <a:ext uri="{FF2B5EF4-FFF2-40B4-BE49-F238E27FC236}">
                <a16:creationId xmlns:a16="http://schemas.microsoft.com/office/drawing/2014/main" id="{B078110B-D4C1-42DE-2B80-78172D0D803E}"/>
              </a:ext>
            </a:extLst>
          </p:cNvPr>
          <p:cNvSpPr/>
          <p:nvPr/>
        </p:nvSpPr>
        <p:spPr>
          <a:xfrm>
            <a:off x="206289" y="5585192"/>
            <a:ext cx="1156249" cy="38822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출력 조건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8AAE2B3-0F12-532B-11FE-61264C81F1CB}"/>
                  </a:ext>
                </a:extLst>
              </p:cNvPr>
              <p:cNvSpPr txBox="1"/>
              <p:nvPr/>
            </p:nvSpPr>
            <p:spPr>
              <a:xfrm>
                <a:off x="1139885" y="4156184"/>
                <a:ext cx="8998295" cy="1503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첫째 줄에 정수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N, M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이 주어짐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(1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N</a:t>
                </a:r>
                <a14:m>
                  <m:oMath xmlns:m="http://schemas.openxmlformats.org/officeDocument/2006/math">
                    <m:r>
                      <a:rPr lang="en-US" altLang="ko-KR" sz="1600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sz="1600" dirty="0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100, 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1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 ≤ 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M</a:t>
                </a:r>
                <a14:m>
                  <m:oMath xmlns:m="http://schemas.openxmlformats.org/officeDocument/2006/math">
                    <m:r>
                      <a:rPr lang="en-US" altLang="ko-KR" sz="1600" dirty="0">
                        <a:latin typeface="Cambria Math" panose="02040503050406030204" pitchFamily="18" charset="0"/>
                      </a:rPr>
                      <m:t> ≤</m:t>
                    </m:r>
                  </m:oMath>
                </a14:m>
                <a:r>
                  <a:rPr lang="en-US" altLang="ko-KR" sz="1600" dirty="0">
                    <a:latin typeface="나눔스퀘어 네오 Bold" panose="00000800000000000000" pitchFamily="2" charset="-127"/>
                  </a:rPr>
                  <a:t> 10,000)</a:t>
                </a: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이후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N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개의 줄에는 각 화폐의 가치가 주어짐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. 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화폐 가치는 </a:t>
                </a:r>
                <a:r>
                  <a:rPr lang="en-US" altLang="ko-KR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10,000</a:t>
                </a:r>
                <a:r>
                  <a:rPr lang="ko-KR" altLang="en-US" sz="1600" dirty="0">
                    <a:latin typeface="나눔스퀘어 네오 Bold" panose="020B0600000101010101" charset="-127"/>
                    <a:ea typeface="나눔스퀘어 네오 Bold" panose="020B0600000101010101" charset="-127"/>
                  </a:rPr>
                  <a:t>보다 작거나 같은 자연수</a:t>
                </a:r>
                <a:endParaRPr lang="en-US" altLang="ko-KR" sz="1600" dirty="0">
                  <a:latin typeface="나눔스퀘어 네오 Bold" panose="020B0600000101010101" charset="-127"/>
                  <a:ea typeface="나눔스퀘어 네오 Bold" panose="020B0600000101010101" charset="-127"/>
                </a:endParaRPr>
              </a:p>
              <a:p>
                <a:pPr marL="742950" lvl="1" indent="-285750">
                  <a:lnSpc>
                    <a:spcPct val="20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endPara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endParaRP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8AAE2B3-0F12-532B-11FE-61264C81F1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9885" y="4156184"/>
                <a:ext cx="8998295" cy="150336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0492647E-A7EE-5F35-0A37-1C14B526B0B7}"/>
              </a:ext>
            </a:extLst>
          </p:cNvPr>
          <p:cNvSpPr txBox="1"/>
          <p:nvPr/>
        </p:nvSpPr>
        <p:spPr>
          <a:xfrm>
            <a:off x="1139885" y="5221804"/>
            <a:ext cx="8998295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첫째 줄에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원을 만들기 위한 최소한의 화폐 개수를 출력</a:t>
            </a:r>
            <a:endParaRPr lang="en-US" altLang="ko-KR" sz="1600" dirty="0">
              <a:latin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불가능 할 때는 </a:t>
            </a:r>
            <a:r>
              <a:rPr lang="en-US" altLang="ko-KR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-1</a:t>
            </a:r>
            <a:r>
              <a:rPr lang="ko-KR" altLang="en-US" sz="1600" dirty="0">
                <a:latin typeface="나눔스퀘어 네오 Bold" panose="020B0600000101010101" charset="-127"/>
                <a:ea typeface="나눔스퀘어 네오 Bold" panose="020B0600000101010101" charset="-127"/>
              </a:rPr>
              <a:t>을 출력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89580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58833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효율적인 화폐 구성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22</a:t>
            </a:fld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4B275A5-6F56-BC10-85FE-07C84AD4A727}"/>
                  </a:ext>
                </a:extLst>
              </p:cNvPr>
              <p:cNvSpPr txBox="1"/>
              <p:nvPr/>
            </p:nvSpPr>
            <p:spPr>
              <a:xfrm>
                <a:off x="4952033" y="1862944"/>
                <a:ext cx="228793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ko-KR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ko-KR" altLang="en-US" i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ko-KR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ko-KR" altLang="en-US" i="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ko-KR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ko-KR" altLang="en-US" i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ko-KR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ko-KR" altLang="en-US" i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ko-KR" alt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ko-KR" altLang="en-US" i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4B275A5-6F56-BC10-85FE-07C84AD4A7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2033" y="1862944"/>
                <a:ext cx="2287934" cy="276999"/>
              </a:xfrm>
              <a:prstGeom prst="rect">
                <a:avLst/>
              </a:prstGeom>
              <a:blipFill>
                <a:blip r:embed="rId2"/>
                <a:stretch>
                  <a:fillRect l="-532" b="-222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252B9F4-0640-8892-112E-903696CA7E51}"/>
                  </a:ext>
                </a:extLst>
              </p:cNvPr>
              <p:cNvSpPr txBox="1"/>
              <p:nvPr/>
            </p:nvSpPr>
            <p:spPr>
              <a:xfrm>
                <a:off x="4952033" y="2450065"/>
                <a:ext cx="127528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ko-KR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ko-KR" altLang="en-US" i="0">
                          <a:latin typeface="Cambria Math" panose="02040503050406030204" pitchFamily="18" charset="0"/>
                        </a:rPr>
                        <m:t>=10,001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252B9F4-0640-8892-112E-903696CA7E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2033" y="2450065"/>
                <a:ext cx="1275286" cy="276999"/>
              </a:xfrm>
              <a:prstGeom prst="rect">
                <a:avLst/>
              </a:prstGeom>
              <a:blipFill>
                <a:blip r:embed="rId3"/>
                <a:stretch>
                  <a:fillRect l="-952" r="-3333" b="-222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3BC496F-B9F1-4A32-E480-3BECA90D17A7}"/>
                  </a:ext>
                </a:extLst>
              </p:cNvPr>
              <p:cNvSpPr txBox="1"/>
              <p:nvPr/>
            </p:nvSpPr>
            <p:spPr>
              <a:xfrm>
                <a:off x="150869" y="1592676"/>
                <a:ext cx="5000046" cy="12250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lnSpc>
                    <a:spcPct val="2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ko-KR" altLang="en-US" sz="1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ko-KR" altLang="en-US" sz="1600" i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ko-KR" altLang="en-US" sz="1600" dirty="0" err="1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를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 만드는 방법이 존재하는 경우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</a:t>
                </a:r>
              </a:p>
              <a:p>
                <a:pPr marL="742950" lvl="1" indent="-285750">
                  <a:lnSpc>
                    <a:spcPct val="250000"/>
                  </a:lnSpc>
                  <a:buClr>
                    <a:srgbClr val="016F87"/>
                  </a:buClr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ko-KR" altLang="en-US" sz="1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ko-KR" altLang="en-US" sz="1600" i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ko-KR" altLang="en-US" sz="16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ko-KR" altLang="en-US" sz="1600" dirty="0" err="1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를</a:t>
                </a:r>
                <a:r>
                  <a:rPr lang="ko-KR" altLang="en-US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 만드는 방법이 존재하지 않는 경우</a:t>
                </a:r>
                <a:r>
                  <a:rPr lang="en-US" altLang="ko-KR" sz="1600" dirty="0"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rPr>
                  <a:t>,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3BC496F-B9F1-4A32-E480-3BECA90D17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869" y="1592676"/>
                <a:ext cx="5000046" cy="1225079"/>
              </a:xfrm>
              <a:prstGeom prst="rect">
                <a:avLst/>
              </a:prstGeom>
              <a:blipFill>
                <a:blip r:embed="rId4"/>
                <a:stretch>
                  <a:fillRect b="-547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F1B1FA81-2217-60F8-1D76-E9E2539753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843232"/>
              </p:ext>
            </p:extLst>
          </p:nvPr>
        </p:nvGraphicFramePr>
        <p:xfrm>
          <a:off x="578744" y="4477050"/>
          <a:ext cx="8127999" cy="741680"/>
        </p:xfrm>
        <a:graphic>
          <a:graphicData uri="http://schemas.openxmlformats.org/drawingml/2006/table">
            <a:tbl>
              <a:tblPr firstRow="1" bandRow="1"/>
              <a:tblGrid>
                <a:gridCol w="903111">
                  <a:extLst>
                    <a:ext uri="{9D8B030D-6E8A-4147-A177-3AD203B41FA5}">
                      <a16:colId xmlns:a16="http://schemas.microsoft.com/office/drawing/2014/main" val="314830685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583416073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84747300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3707032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93316716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91768538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059471337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731718598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7319609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인덱스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47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값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10,001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039623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4193924-730D-73A5-28FD-C85ECD8BA2C4}"/>
              </a:ext>
            </a:extLst>
          </p:cNvPr>
          <p:cNvSpPr txBox="1"/>
          <p:nvPr/>
        </p:nvSpPr>
        <p:spPr>
          <a:xfrm>
            <a:off x="53862" y="3688833"/>
            <a:ext cx="3081754" cy="609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초기 리스트의 값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4752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58833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효율적인 화폐 구성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23</a:t>
            </a:fld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CD89110-A39B-C4DC-2AD9-D6347F6E4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47" y="1629532"/>
            <a:ext cx="5200948" cy="37245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7EB36B-DAAA-0DF2-5577-67FCAD4C1EA0}"/>
              </a:ext>
            </a:extLst>
          </p:cNvPr>
          <p:cNvSpPr txBox="1"/>
          <p:nvPr/>
        </p:nvSpPr>
        <p:spPr>
          <a:xfrm>
            <a:off x="551847" y="1306367"/>
            <a:ext cx="17249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8-8.py </a:t>
            </a:r>
            <a:r>
              <a:rPr lang="ko-KR" altLang="en-US" sz="1500" b="1" dirty="0">
                <a:solidFill>
                  <a:srgbClr val="016F87"/>
                </a:solidFill>
              </a:rPr>
              <a:t>답안 예시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7B9FE7-A480-FADA-8BDF-CA27D36EE7D4}"/>
              </a:ext>
            </a:extLst>
          </p:cNvPr>
          <p:cNvSpPr txBox="1"/>
          <p:nvPr/>
        </p:nvSpPr>
        <p:spPr>
          <a:xfrm>
            <a:off x="5641892" y="1467949"/>
            <a:ext cx="6271232" cy="1841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리스트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‘d’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계산된 결과를 저장하기 위한 용도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는 금액 </a:t>
            </a:r>
            <a:r>
              <a:rPr lang="en-US" altLang="ko-KR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만들기 위해 필요한 최소 동전 개수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5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d[0]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은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금액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0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을 만드는데 필요한 최소 동전 개수 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7D76B0C-C509-2F91-AE56-66125542873B}"/>
              </a:ext>
            </a:extLst>
          </p:cNvPr>
          <p:cNvGrpSpPr/>
          <p:nvPr/>
        </p:nvGrpSpPr>
        <p:grpSpPr>
          <a:xfrm>
            <a:off x="6096000" y="3491807"/>
            <a:ext cx="1375089" cy="1150219"/>
            <a:chOff x="562414" y="2685540"/>
            <a:chExt cx="2965296" cy="1148738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9FA6F72-B18B-2C48-A546-1097A1EF3B30}"/>
                </a:ext>
              </a:extLst>
            </p:cNvPr>
            <p:cNvSpPr/>
            <p:nvPr/>
          </p:nvSpPr>
          <p:spPr>
            <a:xfrm>
              <a:off x="562414" y="2959903"/>
              <a:ext cx="2965296" cy="874375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2 15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2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3</a:t>
              </a:r>
            </a:p>
          </p:txBody>
        </p:sp>
        <p:sp>
          <p:nvSpPr>
            <p:cNvPr id="8" name="순서도: 수행의 시작/종료 7">
              <a:extLst>
                <a:ext uri="{FF2B5EF4-FFF2-40B4-BE49-F238E27FC236}">
                  <a16:creationId xmlns:a16="http://schemas.microsoft.com/office/drawing/2014/main" id="{2E0456E5-F6A6-2C9C-17B6-8DE8D5A0D690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70D6D6F-7778-7235-DD17-B8778A633214}"/>
              </a:ext>
            </a:extLst>
          </p:cNvPr>
          <p:cNvGrpSpPr/>
          <p:nvPr/>
        </p:nvGrpSpPr>
        <p:grpSpPr>
          <a:xfrm>
            <a:off x="6035173" y="4916743"/>
            <a:ext cx="1435916" cy="1134049"/>
            <a:chOff x="6096001" y="4209690"/>
            <a:chExt cx="1438505" cy="1069361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44E01D2-A4FB-BFC3-368C-34DBFB1AF788}"/>
                </a:ext>
              </a:extLst>
            </p:cNvPr>
            <p:cNvSpPr/>
            <p:nvPr/>
          </p:nvSpPr>
          <p:spPr>
            <a:xfrm>
              <a:off x="6096001" y="4403549"/>
              <a:ext cx="1438505" cy="875502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5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1" name="순서도: 수행의 시작/종료 10">
              <a:extLst>
                <a:ext uri="{FF2B5EF4-FFF2-40B4-BE49-F238E27FC236}">
                  <a16:creationId xmlns:a16="http://schemas.microsoft.com/office/drawing/2014/main" id="{34D2D190-B4CE-F80A-EF14-5B65917D41CE}"/>
                </a:ext>
              </a:extLst>
            </p:cNvPr>
            <p:cNvSpPr/>
            <p:nvPr/>
          </p:nvSpPr>
          <p:spPr>
            <a:xfrm>
              <a:off x="6096001" y="4209690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A6760F2-BCE3-3C0F-0C77-69B6EE4DC607}"/>
              </a:ext>
            </a:extLst>
          </p:cNvPr>
          <p:cNvGrpSpPr/>
          <p:nvPr/>
        </p:nvGrpSpPr>
        <p:grpSpPr>
          <a:xfrm>
            <a:off x="8838553" y="3486277"/>
            <a:ext cx="1537944" cy="1424501"/>
            <a:chOff x="562414" y="2685540"/>
            <a:chExt cx="3316483" cy="1422667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7FDDD32C-3C9E-2E48-8A7A-5EB86AB8556A}"/>
                </a:ext>
              </a:extLst>
            </p:cNvPr>
            <p:cNvSpPr/>
            <p:nvPr/>
          </p:nvSpPr>
          <p:spPr>
            <a:xfrm>
              <a:off x="562414" y="2959903"/>
              <a:ext cx="3316483" cy="114830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3 4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3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5</a:t>
              </a: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+mn-ea"/>
                </a:rPr>
                <a:t>7</a:t>
              </a:r>
            </a:p>
          </p:txBody>
        </p:sp>
        <p:sp>
          <p:nvSpPr>
            <p:cNvPr id="14" name="순서도: 수행의 시작/종료 13">
              <a:extLst>
                <a:ext uri="{FF2B5EF4-FFF2-40B4-BE49-F238E27FC236}">
                  <a16:creationId xmlns:a16="http://schemas.microsoft.com/office/drawing/2014/main" id="{A10818EB-8239-0DEC-D643-AF679B47E039}"/>
                </a:ext>
              </a:extLst>
            </p:cNvPr>
            <p:cNvSpPr/>
            <p:nvPr/>
          </p:nvSpPr>
          <p:spPr>
            <a:xfrm>
              <a:off x="562414" y="2685540"/>
              <a:ext cx="249338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입력 예시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1B77493-CD60-75FF-5C02-06733C39E0AC}"/>
              </a:ext>
            </a:extLst>
          </p:cNvPr>
          <p:cNvGrpSpPr/>
          <p:nvPr/>
        </p:nvGrpSpPr>
        <p:grpSpPr>
          <a:xfrm>
            <a:off x="8795595" y="5079543"/>
            <a:ext cx="1651731" cy="1149784"/>
            <a:chOff x="6979547" y="4542705"/>
            <a:chExt cx="1654709" cy="1149784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1C3C279B-1BD3-C39E-0B7C-8DFDAB794943}"/>
                </a:ext>
              </a:extLst>
            </p:cNvPr>
            <p:cNvSpPr/>
            <p:nvPr/>
          </p:nvSpPr>
          <p:spPr>
            <a:xfrm>
              <a:off x="6979547" y="4693606"/>
              <a:ext cx="1654709" cy="99888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  <a:latin typeface="+mn-ea"/>
                </a:rPr>
                <a:t>-1</a:t>
              </a:r>
              <a:endParaRPr lang="ko-KR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7" name="순서도: 수행의 시작/종료 16">
              <a:extLst>
                <a:ext uri="{FF2B5EF4-FFF2-40B4-BE49-F238E27FC236}">
                  <a16:creationId xmlns:a16="http://schemas.microsoft.com/office/drawing/2014/main" id="{B4F249A9-3C40-FEBD-9ACD-3D373F81673C}"/>
                </a:ext>
              </a:extLst>
            </p:cNvPr>
            <p:cNvSpPr/>
            <p:nvPr/>
          </p:nvSpPr>
          <p:spPr>
            <a:xfrm>
              <a:off x="7022583" y="4542705"/>
              <a:ext cx="1228100" cy="387720"/>
            </a:xfrm>
            <a:prstGeom prst="flowChartTermina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출력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3037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820AF5-1C3B-46FB-84A5-62A2470DA919}"/>
              </a:ext>
            </a:extLst>
          </p:cNvPr>
          <p:cNvSpPr txBox="1"/>
          <p:nvPr/>
        </p:nvSpPr>
        <p:spPr>
          <a:xfrm>
            <a:off x="2448713" y="1843950"/>
            <a:ext cx="729457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latin typeface="+mj-ea"/>
                <a:ea typeface="+mj-ea"/>
              </a:rPr>
              <a:t>THANK YOU</a:t>
            </a:r>
            <a:endParaRPr lang="ko-KR" altLang="en-US" sz="10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302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3</a:t>
            </a:fld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CA3CB6-310E-7924-0DA1-E3593286B6AA}"/>
              </a:ext>
            </a:extLst>
          </p:cNvPr>
          <p:cNvGrpSpPr/>
          <p:nvPr/>
        </p:nvGrpSpPr>
        <p:grpSpPr>
          <a:xfrm>
            <a:off x="8725518" y="1087655"/>
            <a:ext cx="2880850" cy="2880000"/>
            <a:chOff x="1182821" y="2635624"/>
            <a:chExt cx="2880850" cy="2880000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DF4FDCE-00A8-4564-1121-B12B3E333282}"/>
                </a:ext>
              </a:extLst>
            </p:cNvPr>
            <p:cNvSpPr/>
            <p:nvPr/>
          </p:nvSpPr>
          <p:spPr>
            <a:xfrm>
              <a:off x="2623671" y="2635624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f(4)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0756EB8-C351-7A65-F0CE-068350E0A22D}"/>
                </a:ext>
              </a:extLst>
            </p:cNvPr>
            <p:cNvSpPr/>
            <p:nvPr/>
          </p:nvSpPr>
          <p:spPr>
            <a:xfrm>
              <a:off x="1902821" y="3715624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f(3)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28A3203-BD43-3387-7D7F-D05057A4B60E}"/>
                </a:ext>
              </a:extLst>
            </p:cNvPr>
            <p:cNvSpPr/>
            <p:nvPr/>
          </p:nvSpPr>
          <p:spPr>
            <a:xfrm>
              <a:off x="3343671" y="3715624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9FF9C19A-0258-AEB5-6549-F7DA3BB1DAA8}"/>
                </a:ext>
              </a:extLst>
            </p:cNvPr>
            <p:cNvSpPr/>
            <p:nvPr/>
          </p:nvSpPr>
          <p:spPr>
            <a:xfrm>
              <a:off x="2623671" y="4795624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D729B57-A08F-DFE9-655D-D26991772182}"/>
                </a:ext>
              </a:extLst>
            </p:cNvPr>
            <p:cNvSpPr/>
            <p:nvPr/>
          </p:nvSpPr>
          <p:spPr>
            <a:xfrm>
              <a:off x="1182821" y="4795624"/>
              <a:ext cx="720000" cy="720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8C8F4CF1-74A3-0A9F-EA49-A567522557F7}"/>
                </a:ext>
              </a:extLst>
            </p:cNvPr>
            <p:cNvCxnSpPr>
              <a:stCxn id="4" idx="3"/>
              <a:endCxn id="6" idx="0"/>
            </p:cNvCxnSpPr>
            <p:nvPr/>
          </p:nvCxnSpPr>
          <p:spPr>
            <a:xfrm flipH="1">
              <a:off x="2262821" y="3250182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FBCDE4EB-EC0D-2349-94E4-3B5F9DB6CBC9}"/>
                </a:ext>
              </a:extLst>
            </p:cNvPr>
            <p:cNvCxnSpPr>
              <a:stCxn id="4" idx="5"/>
              <a:endCxn id="7" idx="0"/>
            </p:cNvCxnSpPr>
            <p:nvPr/>
          </p:nvCxnSpPr>
          <p:spPr>
            <a:xfrm>
              <a:off x="3238229" y="3250182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36C9AC1-2B61-C10A-AE1F-211DF46D6AD0}"/>
                </a:ext>
              </a:extLst>
            </p:cNvPr>
            <p:cNvCxnSpPr>
              <a:stCxn id="6" idx="3"/>
              <a:endCxn id="10" idx="0"/>
            </p:cNvCxnSpPr>
            <p:nvPr/>
          </p:nvCxnSpPr>
          <p:spPr>
            <a:xfrm flipH="1">
              <a:off x="1542821" y="4330182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5145370-0C4E-AB99-68EF-9662F5309D16}"/>
                </a:ext>
              </a:extLst>
            </p:cNvPr>
            <p:cNvCxnSpPr>
              <a:stCxn id="6" idx="5"/>
              <a:endCxn id="9" idx="0"/>
            </p:cNvCxnSpPr>
            <p:nvPr/>
          </p:nvCxnSpPr>
          <p:spPr>
            <a:xfrm>
              <a:off x="2517379" y="4330182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4B277DAA-A41B-AD87-2DB5-D414D1EEA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8" y="4146093"/>
            <a:ext cx="4731926" cy="157486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CCCAF39-D11F-F3A0-7A37-72D2F6E924AF}"/>
              </a:ext>
            </a:extLst>
          </p:cNvPr>
          <p:cNvSpPr txBox="1"/>
          <p:nvPr/>
        </p:nvSpPr>
        <p:spPr>
          <a:xfrm>
            <a:off x="473061" y="3822928"/>
            <a:ext cx="288481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8-1.py </a:t>
            </a:r>
            <a:r>
              <a:rPr lang="ko-KR" altLang="en-US" sz="1500" b="1" dirty="0">
                <a:solidFill>
                  <a:srgbClr val="016F87"/>
                </a:solidFill>
              </a:rPr>
              <a:t>피보나치 함수 소스코드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71A67B7-C728-CACE-2218-4D26531D6E2D}"/>
              </a:ext>
            </a:extLst>
          </p:cNvPr>
          <p:cNvGrpSpPr/>
          <p:nvPr/>
        </p:nvGrpSpPr>
        <p:grpSpPr>
          <a:xfrm>
            <a:off x="5285834" y="3967655"/>
            <a:ext cx="5400032" cy="1503360"/>
            <a:chOff x="5285834" y="3967655"/>
            <a:chExt cx="5400032" cy="150336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7DD0421-FA03-07D1-1476-C412069D80B9}"/>
                </a:ext>
              </a:extLst>
            </p:cNvPr>
            <p:cNvSpPr txBox="1"/>
            <p:nvPr/>
          </p:nvSpPr>
          <p:spPr>
            <a:xfrm>
              <a:off x="5486337" y="5101683"/>
              <a:ext cx="519952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F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(</a:t>
              </a:r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n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)=</a:t>
              </a:r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F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(</a:t>
              </a:r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n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−1)+</a:t>
              </a:r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F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(</a:t>
              </a:r>
              <a:r>
                <a:rPr lang="pt-BR" altLang="ko-KR" b="0" i="1" dirty="0">
                  <a:solidFill>
                    <a:srgbClr val="374151"/>
                  </a:solidFill>
                  <a:effectLst/>
                  <a:latin typeface="Abadi" panose="020B0604020104020204" pitchFamily="34" charset="0"/>
                </a:rPr>
                <a:t>n</a:t>
              </a:r>
              <a:r>
                <a:rPr lang="pt-BR" altLang="ko-KR" b="0" i="0" dirty="0">
                  <a:solidFill>
                    <a:srgbClr val="374151"/>
                  </a:solidFill>
                  <a:effectLst/>
                  <a:latin typeface="Abadi" panose="020F0502020204030204" pitchFamily="34" charset="0"/>
                </a:rPr>
                <a:t>−2)</a:t>
              </a:r>
              <a:endParaRPr lang="ko-KR" alt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64D3F1-8BF1-E621-3E2C-D5C8FB56A472}"/>
                </a:ext>
              </a:extLst>
            </p:cNvPr>
            <p:cNvSpPr txBox="1"/>
            <p:nvPr/>
          </p:nvSpPr>
          <p:spPr>
            <a:xfrm>
              <a:off x="5285834" y="3967655"/>
              <a:ext cx="5199530" cy="15033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742950" lvl="1" indent="-285750">
                <a:lnSpc>
                  <a:spcPct val="200000"/>
                </a:lnSpc>
                <a:buClr>
                  <a:srgbClr val="016F87"/>
                </a:buClr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피보나치 수열</a:t>
              </a:r>
              <a:br>
                <a:rPr lang="en-US" altLang="ko-KR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</a:br>
              <a:r>
                <a:rPr lang="ko-KR" altLang="en-US" sz="1600" dirty="0">
                  <a:latin typeface="나눔스퀘어 네오 Bold" panose="00000800000000000000" pitchFamily="2" charset="-127"/>
                  <a:ea typeface="나눔스퀘어 네오 Bold" panose="00000800000000000000" pitchFamily="2" charset="-127"/>
                </a:rPr>
                <a:t>각 항이 바로 앞의 두 항의 합으로 이루어지는 수열</a:t>
              </a:r>
              <a:endParaRPr lang="ko-KR" altLang="en-US" sz="1600" dirty="0"/>
            </a:p>
            <a:p>
              <a:pPr marL="742950" lvl="1" indent="-285750">
                <a:lnSpc>
                  <a:spcPct val="200000"/>
                </a:lnSpc>
                <a:buClr>
                  <a:srgbClr val="016F87"/>
                </a:buClr>
                <a:buFont typeface="Arial" panose="020B0604020202020204" pitchFamily="34" charset="0"/>
                <a:buChar char="•"/>
              </a:pPr>
              <a:endPara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48CF7E1-724C-6E3B-B604-CF3FF08E8AE7}"/>
              </a:ext>
            </a:extLst>
          </p:cNvPr>
          <p:cNvSpPr txBox="1"/>
          <p:nvPr/>
        </p:nvSpPr>
        <p:spPr>
          <a:xfrm>
            <a:off x="473061" y="1140646"/>
            <a:ext cx="11425155" cy="199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피보나치 수를 구하는 과정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번째 피보나치 수를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f(n)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함수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 반복해서 호출</a:t>
            </a: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f(2)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와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f(1)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은 항상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이기 때문에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f(1)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이나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f(2)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를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만났을 때는 호출을 정지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8CB3AC-3E9E-5475-5C1A-D91991F6A55E}"/>
              </a:ext>
            </a:extLst>
          </p:cNvPr>
          <p:cNvSpPr txBox="1"/>
          <p:nvPr/>
        </p:nvSpPr>
        <p:spPr>
          <a:xfrm>
            <a:off x="4966715" y="5376150"/>
            <a:ext cx="312982" cy="338554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307883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4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6C7EA3F-D5E6-CC6C-4D32-26A383F7D46A}"/>
              </a:ext>
            </a:extLst>
          </p:cNvPr>
          <p:cNvGrpSpPr/>
          <p:nvPr/>
        </p:nvGrpSpPr>
        <p:grpSpPr>
          <a:xfrm>
            <a:off x="3309380" y="1114250"/>
            <a:ext cx="8631340" cy="3835817"/>
            <a:chOff x="871248" y="1697639"/>
            <a:chExt cx="9720850" cy="4320001"/>
          </a:xfrm>
        </p:grpSpPr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354EEA07-5B40-B8CC-A40D-E12C027BEF97}"/>
                </a:ext>
              </a:extLst>
            </p:cNvPr>
            <p:cNvCxnSpPr>
              <a:cxnSpLocks/>
              <a:stCxn id="17" idx="2"/>
              <a:endCxn id="3" idx="0"/>
            </p:cNvCxnSpPr>
            <p:nvPr/>
          </p:nvCxnSpPr>
          <p:spPr>
            <a:xfrm flipH="1">
              <a:off x="3932099" y="2057639"/>
              <a:ext cx="2069999" cy="360001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01FE8D4D-B8EC-92A9-226B-000E6B2DCCC5}"/>
                </a:ext>
              </a:extLst>
            </p:cNvPr>
            <p:cNvGrpSpPr/>
            <p:nvPr/>
          </p:nvGrpSpPr>
          <p:grpSpPr>
            <a:xfrm>
              <a:off x="871248" y="1697639"/>
              <a:ext cx="9720850" cy="4320001"/>
              <a:chOff x="871248" y="1697639"/>
              <a:chExt cx="9720850" cy="432000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BE790880-C34F-F912-AF7C-E11F52996780}"/>
                  </a:ext>
                </a:extLst>
              </p:cNvPr>
              <p:cNvGrpSpPr/>
              <p:nvPr/>
            </p:nvGrpSpPr>
            <p:grpSpPr>
              <a:xfrm>
                <a:off x="871248" y="1697639"/>
                <a:ext cx="9720850" cy="4320001"/>
                <a:chOff x="871248" y="1697639"/>
                <a:chExt cx="9720850" cy="4320001"/>
              </a:xfrm>
            </p:grpSpPr>
            <p:grpSp>
              <p:nvGrpSpPr>
                <p:cNvPr id="20" name="그룹 19">
                  <a:extLst>
                    <a:ext uri="{FF2B5EF4-FFF2-40B4-BE49-F238E27FC236}">
                      <a16:creationId xmlns:a16="http://schemas.microsoft.com/office/drawing/2014/main" id="{F0BE831E-4951-76D7-30DD-87572D357B42}"/>
                    </a:ext>
                  </a:extLst>
                </p:cNvPr>
                <p:cNvGrpSpPr/>
                <p:nvPr/>
              </p:nvGrpSpPr>
              <p:grpSpPr>
                <a:xfrm>
                  <a:off x="871248" y="3137640"/>
                  <a:ext cx="2880850" cy="2880000"/>
                  <a:chOff x="1182821" y="2635624"/>
                  <a:chExt cx="2880850" cy="2880000"/>
                </a:xfrm>
              </p:grpSpPr>
              <p:sp>
                <p:nvSpPr>
                  <p:cNvPr id="21" name="타원 20">
                    <a:extLst>
                      <a:ext uri="{FF2B5EF4-FFF2-40B4-BE49-F238E27FC236}">
                        <a16:creationId xmlns:a16="http://schemas.microsoft.com/office/drawing/2014/main" id="{45C15577-F1DA-6D04-2EB5-D40E71C8B6EC}"/>
                      </a:ext>
                    </a:extLst>
                  </p:cNvPr>
                  <p:cNvSpPr/>
                  <p:nvPr/>
                </p:nvSpPr>
                <p:spPr>
                  <a:xfrm>
                    <a:off x="2623671" y="2635624"/>
                    <a:ext cx="720000" cy="720000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f(4)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" name="타원 21">
                    <a:extLst>
                      <a:ext uri="{FF2B5EF4-FFF2-40B4-BE49-F238E27FC236}">
                        <a16:creationId xmlns:a16="http://schemas.microsoft.com/office/drawing/2014/main" id="{5368CDEE-8F5D-909F-741F-F896EF14801C}"/>
                      </a:ext>
                    </a:extLst>
                  </p:cNvPr>
                  <p:cNvSpPr/>
                  <p:nvPr/>
                </p:nvSpPr>
                <p:spPr>
                  <a:xfrm>
                    <a:off x="1902821" y="3715624"/>
                    <a:ext cx="720000" cy="720000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>
                    <a:solidFill>
                      <a:schemeClr val="accent1">
                        <a:shade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f(3)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" name="타원 22">
                    <a:extLst>
                      <a:ext uri="{FF2B5EF4-FFF2-40B4-BE49-F238E27FC236}">
                        <a16:creationId xmlns:a16="http://schemas.microsoft.com/office/drawing/2014/main" id="{38F3D38C-343E-2B82-0A52-821552C4E97B}"/>
                      </a:ext>
                    </a:extLst>
                  </p:cNvPr>
                  <p:cNvSpPr/>
                  <p:nvPr/>
                </p:nvSpPr>
                <p:spPr>
                  <a:xfrm>
                    <a:off x="3343671" y="3715624"/>
                    <a:ext cx="720000" cy="720000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f(2)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4" name="타원 23">
                    <a:extLst>
                      <a:ext uri="{FF2B5EF4-FFF2-40B4-BE49-F238E27FC236}">
                        <a16:creationId xmlns:a16="http://schemas.microsoft.com/office/drawing/2014/main" id="{4A5604DC-D6D4-47C9-A4EA-DE9D1334CB1E}"/>
                      </a:ext>
                    </a:extLst>
                  </p:cNvPr>
                  <p:cNvSpPr/>
                  <p:nvPr/>
                </p:nvSpPr>
                <p:spPr>
                  <a:xfrm>
                    <a:off x="2623671" y="4795624"/>
                    <a:ext cx="720000" cy="720000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f(1)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5" name="타원 24">
                    <a:extLst>
                      <a:ext uri="{FF2B5EF4-FFF2-40B4-BE49-F238E27FC236}">
                        <a16:creationId xmlns:a16="http://schemas.microsoft.com/office/drawing/2014/main" id="{CAF6DC81-72D7-D45B-E095-D292005E1DF8}"/>
                      </a:ext>
                    </a:extLst>
                  </p:cNvPr>
                  <p:cNvSpPr/>
                  <p:nvPr/>
                </p:nvSpPr>
                <p:spPr>
                  <a:xfrm>
                    <a:off x="1182821" y="4795624"/>
                    <a:ext cx="720000" cy="720000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f(2)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26" name="직선 연결선 25">
                    <a:extLst>
                      <a:ext uri="{FF2B5EF4-FFF2-40B4-BE49-F238E27FC236}">
                        <a16:creationId xmlns:a16="http://schemas.microsoft.com/office/drawing/2014/main" id="{D2DFB290-EFE7-1331-11B3-D518C1501705}"/>
                      </a:ext>
                    </a:extLst>
                  </p:cNvPr>
                  <p:cNvCxnSpPr>
                    <a:stCxn id="21" idx="3"/>
                    <a:endCxn id="22" idx="0"/>
                  </p:cNvCxnSpPr>
                  <p:nvPr/>
                </p:nvCxnSpPr>
                <p:spPr>
                  <a:xfrm flipH="1">
                    <a:off x="2262821" y="3250182"/>
                    <a:ext cx="466292" cy="465442"/>
                  </a:xfrm>
                  <a:prstGeom prst="line">
                    <a:avLst/>
                  </a:prstGeom>
                  <a:ln w="12700">
                    <a:solidFill>
                      <a:srgbClr val="00206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직선 연결선 26">
                    <a:extLst>
                      <a:ext uri="{FF2B5EF4-FFF2-40B4-BE49-F238E27FC236}">
                        <a16:creationId xmlns:a16="http://schemas.microsoft.com/office/drawing/2014/main" id="{36435EC1-AB50-9923-5850-2BEB27F9E684}"/>
                      </a:ext>
                    </a:extLst>
                  </p:cNvPr>
                  <p:cNvCxnSpPr>
                    <a:stCxn id="21" idx="5"/>
                    <a:endCxn id="23" idx="0"/>
                  </p:cNvCxnSpPr>
                  <p:nvPr/>
                </p:nvCxnSpPr>
                <p:spPr>
                  <a:xfrm>
                    <a:off x="3238229" y="3250182"/>
                    <a:ext cx="465442" cy="465442"/>
                  </a:xfrm>
                  <a:prstGeom prst="line">
                    <a:avLst/>
                  </a:prstGeom>
                  <a:ln w="12700">
                    <a:solidFill>
                      <a:srgbClr val="00206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직선 연결선 27">
                    <a:extLst>
                      <a:ext uri="{FF2B5EF4-FFF2-40B4-BE49-F238E27FC236}">
                        <a16:creationId xmlns:a16="http://schemas.microsoft.com/office/drawing/2014/main" id="{620687B5-CE66-AEDD-5F3D-E4679560DB3A}"/>
                      </a:ext>
                    </a:extLst>
                  </p:cNvPr>
                  <p:cNvCxnSpPr>
                    <a:stCxn id="22" idx="3"/>
                    <a:endCxn id="25" idx="0"/>
                  </p:cNvCxnSpPr>
                  <p:nvPr/>
                </p:nvCxnSpPr>
                <p:spPr>
                  <a:xfrm flipH="1">
                    <a:off x="1542821" y="4330182"/>
                    <a:ext cx="465442" cy="465442"/>
                  </a:xfrm>
                  <a:prstGeom prst="line">
                    <a:avLst/>
                  </a:prstGeom>
                  <a:ln w="12700">
                    <a:solidFill>
                      <a:srgbClr val="00206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직선 연결선 28">
                    <a:extLst>
                      <a:ext uri="{FF2B5EF4-FFF2-40B4-BE49-F238E27FC236}">
                        <a16:creationId xmlns:a16="http://schemas.microsoft.com/office/drawing/2014/main" id="{168E41CA-F47F-0D13-8507-486D4BE8BA3A}"/>
                      </a:ext>
                    </a:extLst>
                  </p:cNvPr>
                  <p:cNvCxnSpPr>
                    <a:stCxn id="22" idx="5"/>
                    <a:endCxn id="24" idx="0"/>
                  </p:cNvCxnSpPr>
                  <p:nvPr/>
                </p:nvCxnSpPr>
                <p:spPr>
                  <a:xfrm>
                    <a:off x="2517379" y="4330182"/>
                    <a:ext cx="466292" cy="465442"/>
                  </a:xfrm>
                  <a:prstGeom prst="line">
                    <a:avLst/>
                  </a:prstGeom>
                  <a:ln w="12700">
                    <a:solidFill>
                      <a:srgbClr val="00206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1" name="타원 40">
                  <a:extLst>
                    <a:ext uri="{FF2B5EF4-FFF2-40B4-BE49-F238E27FC236}">
                      <a16:creationId xmlns:a16="http://schemas.microsoft.com/office/drawing/2014/main" id="{5B6BC520-2EA8-EFA2-A7B7-4574B20F71E1}"/>
                    </a:ext>
                  </a:extLst>
                </p:cNvPr>
                <p:cNvSpPr/>
                <p:nvPr/>
              </p:nvSpPr>
              <p:spPr>
                <a:xfrm>
                  <a:off x="4832098" y="3137640"/>
                  <a:ext cx="720000" cy="720000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f(3)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타원 41">
                  <a:extLst>
                    <a:ext uri="{FF2B5EF4-FFF2-40B4-BE49-F238E27FC236}">
                      <a16:creationId xmlns:a16="http://schemas.microsoft.com/office/drawing/2014/main" id="{2E3B8BCC-5F27-DF31-CD0B-2085F95AA180}"/>
                    </a:ext>
                  </a:extLst>
                </p:cNvPr>
                <p:cNvSpPr/>
                <p:nvPr/>
              </p:nvSpPr>
              <p:spPr>
                <a:xfrm>
                  <a:off x="4111248" y="42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f(2)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타원 42">
                  <a:extLst>
                    <a:ext uri="{FF2B5EF4-FFF2-40B4-BE49-F238E27FC236}">
                      <a16:creationId xmlns:a16="http://schemas.microsoft.com/office/drawing/2014/main" id="{80A6234E-59A1-D467-ABB4-C4A09AD3F5E3}"/>
                    </a:ext>
                  </a:extLst>
                </p:cNvPr>
                <p:cNvSpPr/>
                <p:nvPr/>
              </p:nvSpPr>
              <p:spPr>
                <a:xfrm>
                  <a:off x="5552098" y="42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f(1)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44" name="직선 연결선 43">
                  <a:extLst>
                    <a:ext uri="{FF2B5EF4-FFF2-40B4-BE49-F238E27FC236}">
                      <a16:creationId xmlns:a16="http://schemas.microsoft.com/office/drawing/2014/main" id="{1B05A847-6F12-6059-F359-548795EF8D96}"/>
                    </a:ext>
                  </a:extLst>
                </p:cNvPr>
                <p:cNvCxnSpPr>
                  <a:stCxn id="41" idx="3"/>
                  <a:endCxn id="42" idx="0"/>
                </p:cNvCxnSpPr>
                <p:nvPr/>
              </p:nvCxnSpPr>
              <p:spPr>
                <a:xfrm flipH="1">
                  <a:off x="4471248" y="3752198"/>
                  <a:ext cx="466292" cy="465442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직선 연결선 44">
                  <a:extLst>
                    <a:ext uri="{FF2B5EF4-FFF2-40B4-BE49-F238E27FC236}">
                      <a16:creationId xmlns:a16="http://schemas.microsoft.com/office/drawing/2014/main" id="{9A546AE9-AD19-FCD7-3FD2-F76B4456694D}"/>
                    </a:ext>
                  </a:extLst>
                </p:cNvPr>
                <p:cNvCxnSpPr>
                  <a:stCxn id="41" idx="5"/>
                  <a:endCxn id="43" idx="0"/>
                </p:cNvCxnSpPr>
                <p:nvPr/>
              </p:nvCxnSpPr>
              <p:spPr>
                <a:xfrm>
                  <a:off x="5446656" y="3752198"/>
                  <a:ext cx="465442" cy="465442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" name="타원 47">
                  <a:extLst>
                    <a:ext uri="{FF2B5EF4-FFF2-40B4-BE49-F238E27FC236}">
                      <a16:creationId xmlns:a16="http://schemas.microsoft.com/office/drawing/2014/main" id="{5AB6674E-0B23-07C7-7E83-C7F4A5AFD978}"/>
                    </a:ext>
                  </a:extLst>
                </p:cNvPr>
                <p:cNvSpPr/>
                <p:nvPr/>
              </p:nvSpPr>
              <p:spPr>
                <a:xfrm>
                  <a:off x="7352098" y="3137640"/>
                  <a:ext cx="720000" cy="720000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f(3)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타원 48">
                  <a:extLst>
                    <a:ext uri="{FF2B5EF4-FFF2-40B4-BE49-F238E27FC236}">
                      <a16:creationId xmlns:a16="http://schemas.microsoft.com/office/drawing/2014/main" id="{C08FF28D-4A0F-9DBD-8C5A-C6D5694D0D5B}"/>
                    </a:ext>
                  </a:extLst>
                </p:cNvPr>
                <p:cNvSpPr/>
                <p:nvPr/>
              </p:nvSpPr>
              <p:spPr>
                <a:xfrm>
                  <a:off x="6631248" y="42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f(2)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타원 49">
                  <a:extLst>
                    <a:ext uri="{FF2B5EF4-FFF2-40B4-BE49-F238E27FC236}">
                      <a16:creationId xmlns:a16="http://schemas.microsoft.com/office/drawing/2014/main" id="{092CCA4E-74D9-01EB-FCEB-9027BB0C8CBD}"/>
                    </a:ext>
                  </a:extLst>
                </p:cNvPr>
                <p:cNvSpPr/>
                <p:nvPr/>
              </p:nvSpPr>
              <p:spPr>
                <a:xfrm>
                  <a:off x="8072098" y="42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f(1)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34FE5B10-EB4A-7C3B-01EE-10370A43738F}"/>
                    </a:ext>
                  </a:extLst>
                </p:cNvPr>
                <p:cNvCxnSpPr>
                  <a:stCxn id="48" idx="3"/>
                  <a:endCxn id="49" idx="0"/>
                </p:cNvCxnSpPr>
                <p:nvPr/>
              </p:nvCxnSpPr>
              <p:spPr>
                <a:xfrm flipH="1">
                  <a:off x="6991248" y="3752198"/>
                  <a:ext cx="466292" cy="465442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직선 연결선 51">
                  <a:extLst>
                    <a:ext uri="{FF2B5EF4-FFF2-40B4-BE49-F238E27FC236}">
                      <a16:creationId xmlns:a16="http://schemas.microsoft.com/office/drawing/2014/main" id="{29FF2D68-5ACD-DF20-6ACB-D6806ABF90DD}"/>
                    </a:ext>
                  </a:extLst>
                </p:cNvPr>
                <p:cNvCxnSpPr>
                  <a:stCxn id="48" idx="5"/>
                  <a:endCxn id="50" idx="0"/>
                </p:cNvCxnSpPr>
                <p:nvPr/>
              </p:nvCxnSpPr>
              <p:spPr>
                <a:xfrm>
                  <a:off x="7966656" y="3752198"/>
                  <a:ext cx="465442" cy="465442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" name="타원 2">
                  <a:extLst>
                    <a:ext uri="{FF2B5EF4-FFF2-40B4-BE49-F238E27FC236}">
                      <a16:creationId xmlns:a16="http://schemas.microsoft.com/office/drawing/2014/main" id="{A718E439-E0BB-E5AE-8630-CBE82F1707D9}"/>
                    </a:ext>
                  </a:extLst>
                </p:cNvPr>
                <p:cNvSpPr/>
                <p:nvPr/>
              </p:nvSpPr>
              <p:spPr>
                <a:xfrm>
                  <a:off x="3572098" y="24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f(5)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DE88F3BA-287D-73FE-6229-E7F94F9DFC8A}"/>
                    </a:ext>
                  </a:extLst>
                </p:cNvPr>
                <p:cNvSpPr/>
                <p:nvPr/>
              </p:nvSpPr>
              <p:spPr>
                <a:xfrm>
                  <a:off x="9872098" y="313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f(2)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E7E9562D-C3AA-0229-5A1B-30204AB78E2A}"/>
                    </a:ext>
                  </a:extLst>
                </p:cNvPr>
                <p:cNvSpPr/>
                <p:nvPr/>
              </p:nvSpPr>
              <p:spPr>
                <a:xfrm>
                  <a:off x="8612098" y="2417640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f(4)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D3C347BB-B4B0-D95E-8C32-1D350B0CB04C}"/>
                    </a:ext>
                  </a:extLst>
                </p:cNvPr>
                <p:cNvSpPr/>
                <p:nvPr/>
              </p:nvSpPr>
              <p:spPr>
                <a:xfrm>
                  <a:off x="6002098" y="1697639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f(6)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6" name="직선 연결선 35">
                  <a:extLst>
                    <a:ext uri="{FF2B5EF4-FFF2-40B4-BE49-F238E27FC236}">
                      <a16:creationId xmlns:a16="http://schemas.microsoft.com/office/drawing/2014/main" id="{9166ECCF-1D0F-B296-729F-CA1DEAC78F49}"/>
                    </a:ext>
                  </a:extLst>
                </p:cNvPr>
                <p:cNvCxnSpPr>
                  <a:cxnSpLocks/>
                  <a:stCxn id="21" idx="0"/>
                  <a:endCxn id="3" idx="2"/>
                </p:cNvCxnSpPr>
                <p:nvPr/>
              </p:nvCxnSpPr>
              <p:spPr>
                <a:xfrm flipV="1">
                  <a:off x="2672098" y="2777640"/>
                  <a:ext cx="900000" cy="360000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직선 연결선 37">
                  <a:extLst>
                    <a:ext uri="{FF2B5EF4-FFF2-40B4-BE49-F238E27FC236}">
                      <a16:creationId xmlns:a16="http://schemas.microsoft.com/office/drawing/2014/main" id="{040C8927-2CC5-ADE5-7D57-83B1E227CAD9}"/>
                    </a:ext>
                  </a:extLst>
                </p:cNvPr>
                <p:cNvCxnSpPr>
                  <a:cxnSpLocks/>
                  <a:stCxn id="3" idx="6"/>
                  <a:endCxn id="41" idx="0"/>
                </p:cNvCxnSpPr>
                <p:nvPr/>
              </p:nvCxnSpPr>
              <p:spPr>
                <a:xfrm>
                  <a:off x="4292098" y="2777640"/>
                  <a:ext cx="900000" cy="360000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>
                  <a:extLst>
                    <a:ext uri="{FF2B5EF4-FFF2-40B4-BE49-F238E27FC236}">
                      <a16:creationId xmlns:a16="http://schemas.microsoft.com/office/drawing/2014/main" id="{E176E914-D0BB-1040-CDF6-5DBC659EC44A}"/>
                    </a:ext>
                  </a:extLst>
                </p:cNvPr>
                <p:cNvCxnSpPr>
                  <a:cxnSpLocks/>
                  <a:stCxn id="11" idx="2"/>
                  <a:endCxn id="48" idx="0"/>
                </p:cNvCxnSpPr>
                <p:nvPr/>
              </p:nvCxnSpPr>
              <p:spPr>
                <a:xfrm flipH="1">
                  <a:off x="7712098" y="2777640"/>
                  <a:ext cx="900000" cy="360000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2F1F03A0-4CCA-116F-4391-9F360AB958AB}"/>
                    </a:ext>
                  </a:extLst>
                </p:cNvPr>
                <p:cNvCxnSpPr>
                  <a:cxnSpLocks/>
                  <a:stCxn id="11" idx="6"/>
                  <a:endCxn id="8" idx="0"/>
                </p:cNvCxnSpPr>
                <p:nvPr/>
              </p:nvCxnSpPr>
              <p:spPr>
                <a:xfrm>
                  <a:off x="9332098" y="2777640"/>
                  <a:ext cx="900000" cy="360000"/>
                </a:xfrm>
                <a:prstGeom prst="line">
                  <a:avLst/>
                </a:prstGeom>
                <a:ln w="12700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22AEDC91-8F0C-4415-FD8E-5E4F863ED7E6}"/>
                  </a:ext>
                </a:extLst>
              </p:cNvPr>
              <p:cNvCxnSpPr>
                <a:cxnSpLocks/>
                <a:stCxn id="17" idx="6"/>
                <a:endCxn id="11" idx="0"/>
              </p:cNvCxnSpPr>
              <p:nvPr/>
            </p:nvCxnSpPr>
            <p:spPr>
              <a:xfrm>
                <a:off x="6722099" y="2057639"/>
                <a:ext cx="2250000" cy="360001"/>
              </a:xfrm>
              <a:prstGeom prst="line">
                <a:avLst/>
              </a:prstGeom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56942296-7589-72E8-86B8-06A354C43689}"/>
              </a:ext>
            </a:extLst>
          </p:cNvPr>
          <p:cNvSpPr txBox="1"/>
          <p:nvPr/>
        </p:nvSpPr>
        <p:spPr>
          <a:xfrm>
            <a:off x="412922" y="1248094"/>
            <a:ext cx="2943704" cy="150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f(6)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때의 호출 과정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f(3)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총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번 호출됨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A3A112-9D0F-F9B4-EA9C-21EF3A3F02B2}"/>
              </a:ext>
            </a:extLst>
          </p:cNvPr>
          <p:cNvSpPr txBox="1"/>
          <p:nvPr/>
        </p:nvSpPr>
        <p:spPr>
          <a:xfrm>
            <a:off x="412922" y="5095873"/>
            <a:ext cx="6263724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동일한 함수가 반복적으로 호출됨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f(n)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에서 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 커지면 커질수록 반복해서 호출하는 수가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많아짐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8688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0B16F4-0A83-F24C-4C4F-EA2BF9BBC668}"/>
              </a:ext>
            </a:extLst>
          </p:cNvPr>
          <p:cNvSpPr txBox="1"/>
          <p:nvPr/>
        </p:nvSpPr>
        <p:spPr>
          <a:xfrm>
            <a:off x="473061" y="1142080"/>
            <a:ext cx="11425155" cy="150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 조건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800100" lvl="1" indent="-342900">
              <a:lnSpc>
                <a:spcPct val="200000"/>
              </a:lnSpc>
              <a:buClr>
                <a:srgbClr val="016F87"/>
              </a:buClr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큰 문제를 작은 문제로 나눌 수 있음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800100" lvl="1" indent="-342900">
              <a:lnSpc>
                <a:spcPct val="200000"/>
              </a:lnSpc>
              <a:buClr>
                <a:srgbClr val="016F87"/>
              </a:buClr>
              <a:buAutoNum type="arabicPeriod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작은 문제에서 구한 정답은 그것을 포함하는 큰 문제에서도 동일함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FA9AE-70BB-B246-6DAA-5B7F68A3FA48}"/>
              </a:ext>
            </a:extLst>
          </p:cNvPr>
          <p:cNvSpPr txBox="1"/>
          <p:nvPr/>
        </p:nvSpPr>
        <p:spPr>
          <a:xfrm>
            <a:off x="473060" y="3429000"/>
            <a:ext cx="9985763" cy="1995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</a:t>
            </a:r>
            <a:r>
              <a:rPr lang="en-US" altLang="ko-KR" sz="1600" baseline="300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Memoization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프로그래밍을 구현하는 방법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한 번 구한 결과를 메모리 공간에 메모해두고 같은 식을 다시 호출하면 메모한 결과를 그대로 가져오는 기법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값을 저장하는 방법이므로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캐싱</a:t>
            </a:r>
            <a:r>
              <a:rPr lang="en-US" altLang="ko-KR" sz="1600" baseline="30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Caching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이라고도 함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4002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6BCFDE3-B5B0-4A39-43F8-E0FC6FE85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33" y="1723109"/>
            <a:ext cx="5353130" cy="26904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5EC743-9844-4FEE-C041-4C35CD03155B}"/>
              </a:ext>
            </a:extLst>
          </p:cNvPr>
          <p:cNvSpPr txBox="1"/>
          <p:nvPr/>
        </p:nvSpPr>
        <p:spPr>
          <a:xfrm>
            <a:off x="473061" y="1314420"/>
            <a:ext cx="288481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8-2.py </a:t>
            </a:r>
            <a:r>
              <a:rPr lang="ko-KR" altLang="en-US" sz="1500" b="1" dirty="0">
                <a:solidFill>
                  <a:srgbClr val="016F87"/>
                </a:solidFill>
              </a:rPr>
              <a:t>피보나치 수열 소스코드</a:t>
            </a:r>
            <a:endParaRPr lang="en-US" altLang="ko-KR" sz="1500" b="1" dirty="0">
              <a:solidFill>
                <a:srgbClr val="016F87"/>
              </a:solidFill>
            </a:endParaRPr>
          </a:p>
        </p:txBody>
      </p:sp>
      <p:sp>
        <p:nvSpPr>
          <p:cNvPr id="8" name="액자 7">
            <a:extLst>
              <a:ext uri="{FF2B5EF4-FFF2-40B4-BE49-F238E27FC236}">
                <a16:creationId xmlns:a16="http://schemas.microsoft.com/office/drawing/2014/main" id="{BA37AA04-6B79-86AC-BED1-0597969CF44C}"/>
              </a:ext>
            </a:extLst>
          </p:cNvPr>
          <p:cNvSpPr/>
          <p:nvPr/>
        </p:nvSpPr>
        <p:spPr>
          <a:xfrm>
            <a:off x="1202836" y="3369165"/>
            <a:ext cx="791662" cy="222122"/>
          </a:xfrm>
          <a:prstGeom prst="frame">
            <a:avLst/>
          </a:prstGeom>
          <a:solidFill>
            <a:srgbClr val="FF0000"/>
          </a:solidFill>
          <a:ln w="127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442FB8-A7BF-9663-0E59-FD8AE68A79D6}"/>
              </a:ext>
            </a:extLst>
          </p:cNvPr>
          <p:cNvSpPr txBox="1"/>
          <p:nvPr/>
        </p:nvSpPr>
        <p:spPr>
          <a:xfrm>
            <a:off x="5696805" y="3122201"/>
            <a:ext cx="4846412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중복 계산을 피하기 위한 </a:t>
            </a: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핵심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A6D431-7F9B-5C9C-D350-F56A050380AD}"/>
              </a:ext>
            </a:extLst>
          </p:cNvPr>
          <p:cNvSpPr txBox="1"/>
          <p:nvPr/>
        </p:nvSpPr>
        <p:spPr>
          <a:xfrm>
            <a:off x="473061" y="4608473"/>
            <a:ext cx="9985763" cy="1503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</a:t>
            </a:r>
            <a:r>
              <a:rPr lang="en-US" altLang="ko-KR" sz="1600" baseline="300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Memoization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이미 계산된 결과를 저장해두고</a:t>
            </a: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</a:t>
            </a:r>
            <a:b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</a:b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필요할 때마다 이를 활용하여 중복 계산을 피하는 기술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428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7</a:t>
            </a:fld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CC3B43B-29C7-A1F7-5C80-23B86D663E22}"/>
              </a:ext>
            </a:extLst>
          </p:cNvPr>
          <p:cNvGrpSpPr/>
          <p:nvPr/>
        </p:nvGrpSpPr>
        <p:grpSpPr>
          <a:xfrm>
            <a:off x="3224366" y="1022748"/>
            <a:ext cx="8640967" cy="4360674"/>
            <a:chOff x="871248" y="977640"/>
            <a:chExt cx="9720850" cy="5040000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0BE831E-4951-76D7-30DD-87572D357B42}"/>
                </a:ext>
              </a:extLst>
            </p:cNvPr>
            <p:cNvGrpSpPr/>
            <p:nvPr/>
          </p:nvGrpSpPr>
          <p:grpSpPr>
            <a:xfrm>
              <a:off x="871248" y="3137640"/>
              <a:ext cx="2880850" cy="2880000"/>
              <a:chOff x="1182821" y="2635624"/>
              <a:chExt cx="2880850" cy="2880000"/>
            </a:xfrm>
            <a:solidFill>
              <a:schemeClr val="bg1"/>
            </a:solidFill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45C15577-F1DA-6D04-2EB5-D40E71C8B6EC}"/>
                  </a:ext>
                </a:extLst>
              </p:cNvPr>
              <p:cNvSpPr/>
              <p:nvPr/>
            </p:nvSpPr>
            <p:spPr>
              <a:xfrm>
                <a:off x="2623671" y="2635624"/>
                <a:ext cx="720000" cy="720000"/>
              </a:xfrm>
              <a:prstGeom prst="ellips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f(4)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5368CDEE-8F5D-909F-741F-F896EF14801C}"/>
                  </a:ext>
                </a:extLst>
              </p:cNvPr>
              <p:cNvSpPr/>
              <p:nvPr/>
            </p:nvSpPr>
            <p:spPr>
              <a:xfrm>
                <a:off x="1902821" y="3715624"/>
                <a:ext cx="720000" cy="720000"/>
              </a:xfrm>
              <a:prstGeom prst="ellips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f(3)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38F3D38C-343E-2B82-0A52-821552C4E97B}"/>
                  </a:ext>
                </a:extLst>
              </p:cNvPr>
              <p:cNvSpPr/>
              <p:nvPr/>
            </p:nvSpPr>
            <p:spPr>
              <a:xfrm>
                <a:off x="3343671" y="371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f(2)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4A5604DC-D6D4-47C9-A4EA-DE9D1334CB1E}"/>
                  </a:ext>
                </a:extLst>
              </p:cNvPr>
              <p:cNvSpPr/>
              <p:nvPr/>
            </p:nvSpPr>
            <p:spPr>
              <a:xfrm>
                <a:off x="2623671" y="479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f(1)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CAF6DC81-72D7-D45B-E095-D292005E1DF8}"/>
                  </a:ext>
                </a:extLst>
              </p:cNvPr>
              <p:cNvSpPr/>
              <p:nvPr/>
            </p:nvSpPr>
            <p:spPr>
              <a:xfrm>
                <a:off x="1182821" y="479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f(2)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D2DFB290-EFE7-1331-11B3-D518C1501705}"/>
                  </a:ext>
                </a:extLst>
              </p:cNvPr>
              <p:cNvCxnSpPr>
                <a:stCxn id="21" idx="3"/>
                <a:endCxn id="22" idx="0"/>
              </p:cNvCxnSpPr>
              <p:nvPr/>
            </p:nvCxnSpPr>
            <p:spPr>
              <a:xfrm flipH="1">
                <a:off x="2262821" y="3250182"/>
                <a:ext cx="46629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36435EC1-AB50-9923-5850-2BEB27F9E684}"/>
                  </a:ext>
                </a:extLst>
              </p:cNvPr>
              <p:cNvCxnSpPr>
                <a:stCxn id="21" idx="5"/>
                <a:endCxn id="23" idx="0"/>
              </p:cNvCxnSpPr>
              <p:nvPr/>
            </p:nvCxnSpPr>
            <p:spPr>
              <a:xfrm>
                <a:off x="3238229" y="3250182"/>
                <a:ext cx="46544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620687B5-CE66-AEDD-5F3D-E4679560DB3A}"/>
                  </a:ext>
                </a:extLst>
              </p:cNvPr>
              <p:cNvCxnSpPr>
                <a:stCxn id="22" idx="3"/>
                <a:endCxn id="25" idx="0"/>
              </p:cNvCxnSpPr>
              <p:nvPr/>
            </p:nvCxnSpPr>
            <p:spPr>
              <a:xfrm flipH="1">
                <a:off x="1542821" y="4330182"/>
                <a:ext cx="46544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168E41CA-F47F-0D13-8507-486D4BE8BA3A}"/>
                  </a:ext>
                </a:extLst>
              </p:cNvPr>
              <p:cNvCxnSpPr>
                <a:stCxn id="22" idx="5"/>
                <a:endCxn id="24" idx="0"/>
              </p:cNvCxnSpPr>
              <p:nvPr/>
            </p:nvCxnSpPr>
            <p:spPr>
              <a:xfrm>
                <a:off x="2517379" y="4330182"/>
                <a:ext cx="46629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5B6BC520-2EA8-EFA2-A7B7-4574B20F71E1}"/>
                </a:ext>
              </a:extLst>
            </p:cNvPr>
            <p:cNvSpPr/>
            <p:nvPr/>
          </p:nvSpPr>
          <p:spPr>
            <a:xfrm>
              <a:off x="4832098" y="313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f(3)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2E3B8BCC-5F27-DF31-CD0B-2085F95AA180}"/>
                </a:ext>
              </a:extLst>
            </p:cNvPr>
            <p:cNvSpPr/>
            <p:nvPr/>
          </p:nvSpPr>
          <p:spPr>
            <a:xfrm>
              <a:off x="4111248" y="42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80A6234E-59A1-D467-ABB4-C4A09AD3F5E3}"/>
                </a:ext>
              </a:extLst>
            </p:cNvPr>
            <p:cNvSpPr/>
            <p:nvPr/>
          </p:nvSpPr>
          <p:spPr>
            <a:xfrm>
              <a:off x="5552098" y="42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1B05A847-6F12-6059-F359-548795EF8D96}"/>
                </a:ext>
              </a:extLst>
            </p:cNvPr>
            <p:cNvCxnSpPr>
              <a:stCxn id="41" idx="3"/>
              <a:endCxn id="42" idx="0"/>
            </p:cNvCxnSpPr>
            <p:nvPr/>
          </p:nvCxnSpPr>
          <p:spPr>
            <a:xfrm flipH="1">
              <a:off x="4471248" y="3752198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9A546AE9-AD19-FCD7-3FD2-F76B4456694D}"/>
                </a:ext>
              </a:extLst>
            </p:cNvPr>
            <p:cNvCxnSpPr>
              <a:stCxn id="41" idx="5"/>
              <a:endCxn id="43" idx="0"/>
            </p:cNvCxnSpPr>
            <p:nvPr/>
          </p:nvCxnSpPr>
          <p:spPr>
            <a:xfrm>
              <a:off x="5446656" y="3752198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AB6674E-0B23-07C7-7E83-C7F4A5AFD978}"/>
                </a:ext>
              </a:extLst>
            </p:cNvPr>
            <p:cNvSpPr/>
            <p:nvPr/>
          </p:nvSpPr>
          <p:spPr>
            <a:xfrm>
              <a:off x="7352098" y="313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f(3)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08FF28D-4A0F-9DBD-8C5A-C6D5694D0D5B}"/>
                </a:ext>
              </a:extLst>
            </p:cNvPr>
            <p:cNvSpPr/>
            <p:nvPr/>
          </p:nvSpPr>
          <p:spPr>
            <a:xfrm>
              <a:off x="6631248" y="42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92CCA4E-74D9-01EB-FCEB-9027BB0C8CBD}"/>
                </a:ext>
              </a:extLst>
            </p:cNvPr>
            <p:cNvSpPr/>
            <p:nvPr/>
          </p:nvSpPr>
          <p:spPr>
            <a:xfrm>
              <a:off x="8072098" y="42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f(1)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34FE5B10-EB4A-7C3B-01EE-10370A43738F}"/>
                </a:ext>
              </a:extLst>
            </p:cNvPr>
            <p:cNvCxnSpPr>
              <a:stCxn id="48" idx="3"/>
              <a:endCxn id="49" idx="0"/>
            </p:cNvCxnSpPr>
            <p:nvPr/>
          </p:nvCxnSpPr>
          <p:spPr>
            <a:xfrm flipH="1">
              <a:off x="6991248" y="3752198"/>
              <a:ext cx="46629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29FF2D68-5ACD-DF20-6ACB-D6806ABF90DD}"/>
                </a:ext>
              </a:extLst>
            </p:cNvPr>
            <p:cNvCxnSpPr>
              <a:stCxn id="48" idx="5"/>
              <a:endCxn id="50" idx="0"/>
            </p:cNvCxnSpPr>
            <p:nvPr/>
          </p:nvCxnSpPr>
          <p:spPr>
            <a:xfrm>
              <a:off x="7966656" y="3752198"/>
              <a:ext cx="465442" cy="465442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A718E439-E0BB-E5AE-8630-CBE82F1707D9}"/>
                </a:ext>
              </a:extLst>
            </p:cNvPr>
            <p:cNvSpPr/>
            <p:nvPr/>
          </p:nvSpPr>
          <p:spPr>
            <a:xfrm>
              <a:off x="3572098" y="2417640"/>
              <a:ext cx="720000" cy="719999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f(5)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DE88F3BA-287D-73FE-6229-E7F94F9DFC8A}"/>
                </a:ext>
              </a:extLst>
            </p:cNvPr>
            <p:cNvSpPr/>
            <p:nvPr/>
          </p:nvSpPr>
          <p:spPr>
            <a:xfrm>
              <a:off x="9872098" y="313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f(2)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E7E9562D-C3AA-0229-5A1B-30204AB78E2A}"/>
                </a:ext>
              </a:extLst>
            </p:cNvPr>
            <p:cNvSpPr/>
            <p:nvPr/>
          </p:nvSpPr>
          <p:spPr>
            <a:xfrm>
              <a:off x="8612098" y="24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f(4)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D3C347BB-B4B0-D95E-8C32-1D350B0CB04C}"/>
                </a:ext>
              </a:extLst>
            </p:cNvPr>
            <p:cNvSpPr/>
            <p:nvPr/>
          </p:nvSpPr>
          <p:spPr>
            <a:xfrm>
              <a:off x="6002098" y="977640"/>
              <a:ext cx="720000" cy="719999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f(6)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166ECCF-1D0F-B296-729F-CA1DEAC78F49}"/>
                </a:ext>
              </a:extLst>
            </p:cNvPr>
            <p:cNvCxnSpPr>
              <a:cxnSpLocks/>
              <a:stCxn id="21" idx="0"/>
              <a:endCxn id="3" idx="2"/>
            </p:cNvCxnSpPr>
            <p:nvPr/>
          </p:nvCxnSpPr>
          <p:spPr>
            <a:xfrm flipV="1">
              <a:off x="2672098" y="2777640"/>
              <a:ext cx="900000" cy="36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040C8927-2CC5-ADE5-7D57-83B1E227CAD9}"/>
                </a:ext>
              </a:extLst>
            </p:cNvPr>
            <p:cNvCxnSpPr>
              <a:cxnSpLocks/>
              <a:stCxn id="3" idx="6"/>
              <a:endCxn id="41" idx="0"/>
            </p:cNvCxnSpPr>
            <p:nvPr/>
          </p:nvCxnSpPr>
          <p:spPr>
            <a:xfrm>
              <a:off x="4292098" y="2777640"/>
              <a:ext cx="900000" cy="36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E176E914-D0BB-1040-CDF6-5DBC659EC44A}"/>
                </a:ext>
              </a:extLst>
            </p:cNvPr>
            <p:cNvCxnSpPr>
              <a:cxnSpLocks/>
              <a:stCxn id="11" idx="2"/>
              <a:endCxn id="48" idx="0"/>
            </p:cNvCxnSpPr>
            <p:nvPr/>
          </p:nvCxnSpPr>
          <p:spPr>
            <a:xfrm flipH="1">
              <a:off x="7712098" y="2777640"/>
              <a:ext cx="900000" cy="36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2F1F03A0-4CCA-116F-4391-9F360AB958AB}"/>
                </a:ext>
              </a:extLst>
            </p:cNvPr>
            <p:cNvCxnSpPr>
              <a:cxnSpLocks/>
              <a:stCxn id="11" idx="6"/>
              <a:endCxn id="8" idx="0"/>
            </p:cNvCxnSpPr>
            <p:nvPr/>
          </p:nvCxnSpPr>
          <p:spPr>
            <a:xfrm>
              <a:off x="9332098" y="2777640"/>
              <a:ext cx="900000" cy="36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354EEA07-5B40-B8CC-A40D-E12C027BEF97}"/>
                </a:ext>
              </a:extLst>
            </p:cNvPr>
            <p:cNvCxnSpPr>
              <a:cxnSpLocks/>
              <a:stCxn id="17" idx="2"/>
              <a:endCxn id="3" idx="0"/>
            </p:cNvCxnSpPr>
            <p:nvPr/>
          </p:nvCxnSpPr>
          <p:spPr>
            <a:xfrm flipH="1">
              <a:off x="3932098" y="1337640"/>
              <a:ext cx="2070000" cy="108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22AEDC91-8F0C-4415-FD8E-5E4F863ED7E6}"/>
                </a:ext>
              </a:extLst>
            </p:cNvPr>
            <p:cNvCxnSpPr>
              <a:cxnSpLocks/>
              <a:stCxn id="17" idx="6"/>
              <a:endCxn id="11" idx="0"/>
            </p:cNvCxnSpPr>
            <p:nvPr/>
          </p:nvCxnSpPr>
          <p:spPr>
            <a:xfrm>
              <a:off x="6722098" y="1337640"/>
              <a:ext cx="2250000" cy="108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FF72124-AC6C-52F5-6306-AC85F1EEB5CD}"/>
              </a:ext>
            </a:extLst>
          </p:cNvPr>
          <p:cNvSpPr txBox="1"/>
          <p:nvPr/>
        </p:nvSpPr>
        <p:spPr>
          <a:xfrm>
            <a:off x="367966" y="5526892"/>
            <a:ext cx="6263724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색칠된 노드만 방문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769FB8-5348-EDB4-FD87-75C5D27968A1}"/>
              </a:ext>
            </a:extLst>
          </p:cNvPr>
          <p:cNvSpPr txBox="1"/>
          <p:nvPr/>
        </p:nvSpPr>
        <p:spPr>
          <a:xfrm>
            <a:off x="412921" y="1248094"/>
            <a:ext cx="2950107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f(6)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때의 호출 과정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기법 이용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052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8</a:t>
            </a:fld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CC3B43B-29C7-A1F7-5C80-23B86D663E22}"/>
              </a:ext>
            </a:extLst>
          </p:cNvPr>
          <p:cNvGrpSpPr/>
          <p:nvPr/>
        </p:nvGrpSpPr>
        <p:grpSpPr>
          <a:xfrm>
            <a:off x="3224366" y="1022748"/>
            <a:ext cx="7520939" cy="4360674"/>
            <a:chOff x="871248" y="977640"/>
            <a:chExt cx="8460850" cy="5040000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0BE831E-4951-76D7-30DD-87572D357B42}"/>
                </a:ext>
              </a:extLst>
            </p:cNvPr>
            <p:cNvGrpSpPr/>
            <p:nvPr/>
          </p:nvGrpSpPr>
          <p:grpSpPr>
            <a:xfrm>
              <a:off x="871248" y="3137640"/>
              <a:ext cx="2880850" cy="2880000"/>
              <a:chOff x="1182821" y="2635624"/>
              <a:chExt cx="2880850" cy="2880000"/>
            </a:xfrm>
            <a:solidFill>
              <a:schemeClr val="bg1"/>
            </a:solidFill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45C15577-F1DA-6D04-2EB5-D40E71C8B6EC}"/>
                  </a:ext>
                </a:extLst>
              </p:cNvPr>
              <p:cNvSpPr/>
              <p:nvPr/>
            </p:nvSpPr>
            <p:spPr>
              <a:xfrm>
                <a:off x="2623671" y="2635624"/>
                <a:ext cx="720000" cy="720000"/>
              </a:xfrm>
              <a:prstGeom prst="ellips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f(4)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5368CDEE-8F5D-909F-741F-F896EF14801C}"/>
                  </a:ext>
                </a:extLst>
              </p:cNvPr>
              <p:cNvSpPr/>
              <p:nvPr/>
            </p:nvSpPr>
            <p:spPr>
              <a:xfrm>
                <a:off x="1902821" y="3715624"/>
                <a:ext cx="720000" cy="720000"/>
              </a:xfrm>
              <a:prstGeom prst="ellips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f(3)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38F3D38C-343E-2B82-0A52-821552C4E97B}"/>
                  </a:ext>
                </a:extLst>
              </p:cNvPr>
              <p:cNvSpPr/>
              <p:nvPr/>
            </p:nvSpPr>
            <p:spPr>
              <a:xfrm>
                <a:off x="3343671" y="371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f(2)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4A5604DC-D6D4-47C9-A4EA-DE9D1334CB1E}"/>
                  </a:ext>
                </a:extLst>
              </p:cNvPr>
              <p:cNvSpPr/>
              <p:nvPr/>
            </p:nvSpPr>
            <p:spPr>
              <a:xfrm>
                <a:off x="2623671" y="479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f(1)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CAF6DC81-72D7-D45B-E095-D292005E1DF8}"/>
                  </a:ext>
                </a:extLst>
              </p:cNvPr>
              <p:cNvSpPr/>
              <p:nvPr/>
            </p:nvSpPr>
            <p:spPr>
              <a:xfrm>
                <a:off x="1182821" y="4795624"/>
                <a:ext cx="720000" cy="720000"/>
              </a:xfrm>
              <a:prstGeom prst="ellipse">
                <a:avLst/>
              </a:prstGeom>
              <a:grpFill/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f(2)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D2DFB290-EFE7-1331-11B3-D518C1501705}"/>
                  </a:ext>
                </a:extLst>
              </p:cNvPr>
              <p:cNvCxnSpPr>
                <a:cxnSpLocks/>
                <a:stCxn id="21" idx="3"/>
                <a:endCxn id="22" idx="0"/>
              </p:cNvCxnSpPr>
              <p:nvPr/>
            </p:nvCxnSpPr>
            <p:spPr>
              <a:xfrm flipH="1">
                <a:off x="2262821" y="3250182"/>
                <a:ext cx="46629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36435EC1-AB50-9923-5850-2BEB27F9E684}"/>
                  </a:ext>
                </a:extLst>
              </p:cNvPr>
              <p:cNvCxnSpPr>
                <a:cxnSpLocks/>
                <a:stCxn id="21" idx="5"/>
                <a:endCxn id="23" idx="0"/>
              </p:cNvCxnSpPr>
              <p:nvPr/>
            </p:nvCxnSpPr>
            <p:spPr>
              <a:xfrm>
                <a:off x="3238229" y="3250182"/>
                <a:ext cx="46544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620687B5-CE66-AEDD-5F3D-E4679560DB3A}"/>
                  </a:ext>
                </a:extLst>
              </p:cNvPr>
              <p:cNvCxnSpPr>
                <a:cxnSpLocks/>
                <a:stCxn id="22" idx="3"/>
                <a:endCxn id="25" idx="0"/>
              </p:cNvCxnSpPr>
              <p:nvPr/>
            </p:nvCxnSpPr>
            <p:spPr>
              <a:xfrm flipH="1">
                <a:off x="1542821" y="4330182"/>
                <a:ext cx="46544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168E41CA-F47F-0D13-8507-486D4BE8BA3A}"/>
                  </a:ext>
                </a:extLst>
              </p:cNvPr>
              <p:cNvCxnSpPr>
                <a:cxnSpLocks/>
                <a:stCxn id="22" idx="5"/>
                <a:endCxn id="24" idx="0"/>
              </p:cNvCxnSpPr>
              <p:nvPr/>
            </p:nvCxnSpPr>
            <p:spPr>
              <a:xfrm>
                <a:off x="2517379" y="4330182"/>
                <a:ext cx="466292" cy="465442"/>
              </a:xfrm>
              <a:prstGeom prst="line">
                <a:avLst/>
              </a:prstGeom>
              <a:grpFill/>
              <a:ln w="127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A718E439-E0BB-E5AE-8630-CBE82F1707D9}"/>
                </a:ext>
              </a:extLst>
            </p:cNvPr>
            <p:cNvSpPr/>
            <p:nvPr/>
          </p:nvSpPr>
          <p:spPr>
            <a:xfrm>
              <a:off x="3572098" y="2417640"/>
              <a:ext cx="720000" cy="720000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f(5)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E7E9562D-C3AA-0229-5A1B-30204AB78E2A}"/>
                </a:ext>
              </a:extLst>
            </p:cNvPr>
            <p:cNvSpPr/>
            <p:nvPr/>
          </p:nvSpPr>
          <p:spPr>
            <a:xfrm>
              <a:off x="8612098" y="2417640"/>
              <a:ext cx="720000" cy="720000"/>
            </a:xfrm>
            <a:prstGeom prst="ellipse">
              <a:avLst/>
            </a:prstGeom>
            <a:solidFill>
              <a:schemeClr val="bg1"/>
            </a:solidFill>
            <a:ln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f(4)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D3C347BB-B4B0-D95E-8C32-1D350B0CB04C}"/>
                </a:ext>
              </a:extLst>
            </p:cNvPr>
            <p:cNvSpPr/>
            <p:nvPr/>
          </p:nvSpPr>
          <p:spPr>
            <a:xfrm>
              <a:off x="6002098" y="977640"/>
              <a:ext cx="720000" cy="720000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f(6)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166ECCF-1D0F-B296-729F-CA1DEAC78F49}"/>
                </a:ext>
              </a:extLst>
            </p:cNvPr>
            <p:cNvCxnSpPr>
              <a:cxnSpLocks/>
              <a:stCxn id="21" idx="0"/>
              <a:endCxn id="3" idx="2"/>
            </p:cNvCxnSpPr>
            <p:nvPr/>
          </p:nvCxnSpPr>
          <p:spPr>
            <a:xfrm flipV="1">
              <a:off x="2672098" y="2777640"/>
              <a:ext cx="900000" cy="36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354EEA07-5B40-B8CC-A40D-E12C027BEF97}"/>
                </a:ext>
              </a:extLst>
            </p:cNvPr>
            <p:cNvCxnSpPr>
              <a:cxnSpLocks/>
              <a:stCxn id="17" idx="2"/>
              <a:endCxn id="3" idx="0"/>
            </p:cNvCxnSpPr>
            <p:nvPr/>
          </p:nvCxnSpPr>
          <p:spPr>
            <a:xfrm flipH="1">
              <a:off x="3932098" y="1337640"/>
              <a:ext cx="2070000" cy="108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22AEDC91-8F0C-4415-FD8E-5E4F863ED7E6}"/>
                </a:ext>
              </a:extLst>
            </p:cNvPr>
            <p:cNvCxnSpPr>
              <a:cxnSpLocks/>
              <a:stCxn id="17" idx="6"/>
              <a:endCxn id="11" idx="0"/>
            </p:cNvCxnSpPr>
            <p:nvPr/>
          </p:nvCxnSpPr>
          <p:spPr>
            <a:xfrm>
              <a:off x="6722098" y="1337640"/>
              <a:ext cx="2250000" cy="1080000"/>
            </a:xfrm>
            <a:prstGeom prst="line">
              <a:avLst/>
            </a:prstGeom>
            <a:ln w="1270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FF72124-AC6C-52F5-6306-AC85F1EEB5CD}"/>
              </a:ext>
            </a:extLst>
          </p:cNvPr>
          <p:cNvSpPr txBox="1"/>
          <p:nvPr/>
        </p:nvSpPr>
        <p:spPr>
          <a:xfrm>
            <a:off x="367966" y="5526892"/>
            <a:ext cx="6263724" cy="518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실제로 호출되는 함수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769FB8-5348-EDB4-FD87-75C5D27968A1}"/>
              </a:ext>
            </a:extLst>
          </p:cNvPr>
          <p:cNvSpPr txBox="1"/>
          <p:nvPr/>
        </p:nvSpPr>
        <p:spPr>
          <a:xfrm>
            <a:off x="412921" y="1248094"/>
            <a:ext cx="2950107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f(6)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 때의 호출 과정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메모이제이션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기법 이용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6193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059B931-A4A4-4305-9706-E5E74EA9FF01}"/>
              </a:ext>
            </a:extLst>
          </p:cNvPr>
          <p:cNvSpPr/>
          <p:nvPr/>
        </p:nvSpPr>
        <p:spPr>
          <a:xfrm>
            <a:off x="0" y="191751"/>
            <a:ext cx="63401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 </a:t>
            </a:r>
            <a:r>
              <a:rPr lang="ko-KR" altLang="en-US" sz="4800" dirty="0">
                <a:solidFill>
                  <a:srgbClr val="016F87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다이나믹  프로그래밍</a:t>
            </a:r>
            <a:endParaRPr lang="en-US" altLang="ko-KR" sz="4800" dirty="0">
              <a:solidFill>
                <a:srgbClr val="016F87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701CE5-77DA-4957-B43C-9B64B22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64200-0CF3-49D9-A618-2AAB6BBC6403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DB49803-56F7-CD8D-2800-81874BC71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062" y="1719728"/>
            <a:ext cx="3399638" cy="24867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CE854E-E077-1EC7-9D2C-6DD8C1C99B9B}"/>
              </a:ext>
            </a:extLst>
          </p:cNvPr>
          <p:cNvSpPr txBox="1"/>
          <p:nvPr/>
        </p:nvSpPr>
        <p:spPr>
          <a:xfrm>
            <a:off x="473062" y="1314420"/>
            <a:ext cx="25156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16F87"/>
                </a:solidFill>
              </a:rPr>
              <a:t>8-3.py </a:t>
            </a:r>
            <a:r>
              <a:rPr lang="ko-KR" altLang="en-US" sz="1500" b="1" dirty="0">
                <a:solidFill>
                  <a:srgbClr val="016F87"/>
                </a:solidFill>
              </a:rPr>
              <a:t>호출되는 함수 확인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DE006C-D85D-094C-2F21-7517BA25C9D8}"/>
              </a:ext>
            </a:extLst>
          </p:cNvPr>
          <p:cNvSpPr txBox="1"/>
          <p:nvPr/>
        </p:nvSpPr>
        <p:spPr>
          <a:xfrm>
            <a:off x="442531" y="4288580"/>
            <a:ext cx="3460699" cy="33855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1600" dirty="0" err="1"/>
              <a:t>f</a:t>
            </a:r>
            <a:r>
              <a:rPr lang="ko-KR" altLang="en-US" sz="1600" dirty="0"/>
              <a:t>(6)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(5)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(4)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(3)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(2)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(1)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(2)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(3) </a:t>
            </a:r>
            <a:r>
              <a:rPr lang="ko-KR" altLang="en-US" sz="1600" dirty="0" err="1"/>
              <a:t>f</a:t>
            </a:r>
            <a:r>
              <a:rPr lang="ko-KR" altLang="en-US" sz="1600" dirty="0"/>
              <a:t>(4) 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:a16="http://schemas.microsoft.com/office/drawing/2014/main" id="{E7EF5447-E8DA-6DA0-3035-0DCB5317F3F3}"/>
              </a:ext>
            </a:extLst>
          </p:cNvPr>
          <p:cNvSpPr/>
          <p:nvPr/>
        </p:nvSpPr>
        <p:spPr>
          <a:xfrm>
            <a:off x="1055550" y="2312006"/>
            <a:ext cx="2737062" cy="255345"/>
          </a:xfrm>
          <a:prstGeom prst="frame">
            <a:avLst/>
          </a:prstGeom>
          <a:solidFill>
            <a:schemeClr val="accent2">
              <a:lumMod val="75000"/>
            </a:schemeClr>
          </a:solidFill>
          <a:ln w="127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CF3D6B-7D18-ED7D-7777-3099F4998C0E}"/>
              </a:ext>
            </a:extLst>
          </p:cNvPr>
          <p:cNvSpPr txBox="1"/>
          <p:nvPr/>
        </p:nvSpPr>
        <p:spPr>
          <a:xfrm>
            <a:off x="0" y="4780206"/>
            <a:ext cx="6263724" cy="10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‘print’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문 추가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각 함수 호출 시 현재 계산 중인 항의 값을 출력하는 부분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1EA81E-85B7-1C9E-0345-27C33A216B84}"/>
              </a:ext>
            </a:extLst>
          </p:cNvPr>
          <p:cNvSpPr txBox="1"/>
          <p:nvPr/>
        </p:nvSpPr>
        <p:spPr>
          <a:xfrm>
            <a:off x="5032787" y="1476002"/>
            <a:ext cx="6983288" cy="150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탑다운</a:t>
            </a:r>
            <a:r>
              <a:rPr lang="en-US" altLang="ko-KR" sz="1600" baseline="30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Top-Down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방식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재귀 함수를 이용하여 다이나믹 프로그래밍 소스코드를 작성하는 방법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큰 문제를 해결하기 위해 작은 문제를 호출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9FD3F1-7E0B-9C60-2D32-28A73D76CC7F}"/>
              </a:ext>
            </a:extLst>
          </p:cNvPr>
          <p:cNvSpPr txBox="1"/>
          <p:nvPr/>
        </p:nvSpPr>
        <p:spPr>
          <a:xfrm>
            <a:off x="5032787" y="3128104"/>
            <a:ext cx="6983288" cy="150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016F87"/>
              </a:buClr>
              <a:buFont typeface="Wingdings" panose="05000000000000000000" pitchFamily="2" charset="2"/>
              <a:buChar char="Ø"/>
            </a:pPr>
            <a:r>
              <a:rPr lang="ko-KR" altLang="en-US" sz="16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보텀업</a:t>
            </a:r>
            <a:r>
              <a:rPr lang="en-US" altLang="ko-KR" sz="1600" baseline="30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Bottom-Up</a:t>
            </a: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방식</a:t>
            </a:r>
            <a:endParaRPr lang="en-US" altLang="ko-KR" sz="1600" baseline="30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단순히 반복문을 이용하여 소스코드를 작성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742950" lvl="1" indent="-285750">
              <a:lnSpc>
                <a:spcPct val="200000"/>
              </a:lnSpc>
              <a:buClr>
                <a:srgbClr val="016F87"/>
              </a:buClr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작은 문제부터 차근차근 답을 도출</a:t>
            </a:r>
            <a:endParaRPr lang="en-US" altLang="ko-KR" sz="16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5225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9258</TotalTime>
  <Words>1604</Words>
  <Application>Microsoft Office PowerPoint</Application>
  <PresentationFormat>와이드스크린</PresentationFormat>
  <Paragraphs>344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3" baseType="lpstr">
      <vt:lpstr>Wingdings</vt:lpstr>
      <vt:lpstr>Cambria Math</vt:lpstr>
      <vt:lpstr>Leelawadee UI</vt:lpstr>
      <vt:lpstr>나눔스퀘어 네오 Bold</vt:lpstr>
      <vt:lpstr>Arial</vt:lpstr>
      <vt:lpstr>Abadi</vt:lpstr>
      <vt:lpstr>나눔바른고딕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DBIR</dc:creator>
  <cp:lastModifiedBy>임영선</cp:lastModifiedBy>
  <cp:revision>147</cp:revision>
  <dcterms:created xsi:type="dcterms:W3CDTF">2022-02-05T07:44:23Z</dcterms:created>
  <dcterms:modified xsi:type="dcterms:W3CDTF">2024-09-12T08:22:36Z</dcterms:modified>
</cp:coreProperties>
</file>

<file path=docProps/thumbnail.jpeg>
</file>